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601200" cy="73152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4" Type="http://schemas.openxmlformats.org/officeDocument/2006/relationships/image" Target="../media/image25.png"/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en.wikipedia.org/wiki/Tuckman%27s_stages_of_group_developmen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9.png"/><Relationship Id="rId3" Type="http://schemas.openxmlformats.org/officeDocument/2006/relationships/hyperlink" Target="https://www.onlinediscprofile.com/" TargetMode="External"/><Relationship Id="rId2" Type="http://schemas.openxmlformats.org/officeDocument/2006/relationships/hyperlink" Target="https://tracom.com/social-style-training/profile" TargetMode="External"/><Relationship Id="rId1" Type="http://schemas.openxmlformats.org/officeDocument/2006/relationships/hyperlink" Target="https://en.wikipedia.org/wiki/Myers%E2%80%93Briggs_Type_Indicato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hyperlink" Target="https://en.wikipedia.org/wiki/Patrick_Lencioni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hyperlink" Target="https://kathyschwalbe.files.wordpress.com/2018/08/project2016guide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hyperlink" Target="https://uplandsoftware.com/psa/resources/glossary/organization-breakdown-structure-ob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studocu.com/hk?utm_campaign=shared-document&amp;utm_source=studocu-document&amp;utm_medium=social_sharing&amp;utm_content=lecture-7-project-resource-management-part-ii-v2" TargetMode="External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" name="textbox 4"/>
          <p:cNvSpPr/>
          <p:nvPr/>
        </p:nvSpPr>
        <p:spPr>
          <a:xfrm>
            <a:off x="744844" y="1379722"/>
            <a:ext cx="6938009" cy="4243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Importance of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Management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9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is Project Resour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ce Management?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9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Keys to Managing and Lea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ding People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7000"/>
              </a:lnSpc>
              <a:spcBef>
                <a:spcPts val="9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Six Main </a:t>
            </a:r>
            <a:r>
              <a:rPr sz="21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r" rtl="0" eaLnBrk="0">
              <a:lnSpc>
                <a:spcPct val="88000"/>
              </a:lnSpc>
              <a:spcBef>
                <a:spcPts val="1235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Resource Management Plan and Te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am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Charter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Estimating Activi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ty Resources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1965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Acquiring R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esources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7520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 the P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roject 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3235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Managing t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 Project 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2600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</a:t>
            </a:r>
            <a:r>
              <a:rPr sz="15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Controlling Resources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8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Using</a:t>
            </a:r>
            <a:r>
              <a:rPr sz="2100" kern="0" spc="1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 to Assist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in Resource Management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" name="group 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6" name="path 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" name="path 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0"/>
          <p:cNvSpPr/>
          <p:nvPr/>
        </p:nvSpPr>
        <p:spPr>
          <a:xfrm>
            <a:off x="404761" y="447230"/>
            <a:ext cx="1380489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4000"/>
              </a:lnSpc>
            </a:pPr>
            <a:r>
              <a:rPr sz="3600" kern="0" spc="-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Outline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9337816" y="7058950"/>
            <a:ext cx="9969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 14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2" name="picture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2668" y="1502664"/>
            <a:ext cx="8055861" cy="5507720"/>
          </a:xfrm>
          <a:prstGeom prst="rect">
            <a:avLst/>
          </a:prstGeom>
        </p:spPr>
      </p:pic>
      <p:sp>
        <p:nvSpPr>
          <p:cNvPr id="144" name="textbox 144"/>
          <p:cNvSpPr/>
          <p:nvPr/>
        </p:nvSpPr>
        <p:spPr>
          <a:xfrm>
            <a:off x="396532" y="172922"/>
            <a:ext cx="7687944" cy="989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2095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Staffing Mana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gement Plans and Resource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Histograms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6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46" name="rect 146"/>
          <p:cNvSpPr/>
          <p:nvPr/>
        </p:nvSpPr>
        <p:spPr>
          <a:xfrm>
            <a:off x="7200900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" name="path 148"/>
          <p:cNvSpPr/>
          <p:nvPr/>
        </p:nvSpPr>
        <p:spPr>
          <a:xfrm>
            <a:off x="401572" y="1210437"/>
            <a:ext cx="8720329" cy="19050"/>
          </a:xfrm>
          <a:custGeom>
            <a:avLst/>
            <a:gdLst/>
            <a:ahLst/>
            <a:cxnLst/>
            <a:rect l="0" t="0" r="0" b="0"/>
            <a:pathLst>
              <a:path w="13732" h="30">
                <a:moveTo>
                  <a:pt x="0" y="15"/>
                </a:moveTo>
                <a:lnTo>
                  <a:pt x="13732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" name="textbox 150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152"/>
          <p:cNvSpPr/>
          <p:nvPr/>
        </p:nvSpPr>
        <p:spPr>
          <a:xfrm>
            <a:off x="1905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" name="textbox 154"/>
          <p:cNvSpPr/>
          <p:nvPr/>
        </p:nvSpPr>
        <p:spPr>
          <a:xfrm>
            <a:off x="562281" y="1379722"/>
            <a:ext cx="8028940" cy="51257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Used to promote teamwork and clarify team comm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unications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695" indent="-34099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 core project team members have be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 selected, they meet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prepare a team charter to guide how the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will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function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 should attend the meeting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act as a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facilitator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8000"/>
              </a:lnSpc>
              <a:spcBef>
                <a:spcPts val="11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Crucial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emphasize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importance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throughout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project’s life cycle, and update the team charte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 as needed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Content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charter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76000"/>
              </a:lnSpc>
              <a:spcBef>
                <a:spcPts val="1485"/>
              </a:spcBef>
            </a:pPr>
            <a:r>
              <a:rPr sz="15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values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7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Communicat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ion guidelines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Decision-making criteria and process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8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</a:t>
            </a:r>
            <a:r>
              <a:rPr sz="15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 reso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lution process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91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</a:t>
            </a:r>
            <a:r>
              <a:rPr sz="15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Meeting guide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lines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75615" algn="l" rtl="0" eaLnBrk="0">
              <a:lnSpc>
                <a:spcPct val="88000"/>
              </a:lnSpc>
              <a:spcBef>
                <a:spcPts val="5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vi.</a:t>
            </a:r>
            <a:r>
              <a:rPr sz="1500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a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greements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0" y="3114433"/>
            <a:ext cx="135254" cy="211073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70" y="2695333"/>
            <a:ext cx="135255" cy="21107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160" name="path 16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2" name="path 16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4"/>
          <p:cNvSpPr/>
          <p:nvPr/>
        </p:nvSpPr>
        <p:spPr>
          <a:xfrm>
            <a:off x="402475" y="447230"/>
            <a:ext cx="2714625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4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Charter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 16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" name="textbox 170"/>
          <p:cNvSpPr/>
          <p:nvPr/>
        </p:nvSpPr>
        <p:spPr>
          <a:xfrm>
            <a:off x="486081" y="1379709"/>
            <a:ext cx="8646794" cy="4951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0995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people who estimate activity resource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must have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experience and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expertise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similar projects and with the organization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performing the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5125" indent="-352425" algn="l" rtl="0" eaLnBrk="0">
              <a:lnSpc>
                <a:spcPct val="97000"/>
              </a:lnSpc>
              <a:spcBef>
                <a:spcPts val="154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questions to answer w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hen estimating activity resources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refer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textbook</a:t>
            </a:r>
            <a:r>
              <a:rPr sz="2100" i="1" kern="0" spc="-4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</a:t>
            </a:r>
            <a:r>
              <a:rPr sz="2100" i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a</a:t>
            </a:r>
            <a:r>
              <a:rPr sz="2100" i="1" kern="0" spc="-3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full list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8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difficult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specific activities be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 this proj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ect?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anything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unique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the project’s scope statement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affecting resources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Has the organization done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similar tasks before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6950" indent="-516890" algn="l" rtl="0" eaLnBrk="0">
              <a:lnSpc>
                <a:spcPct val="88000"/>
              </a:lnSpc>
              <a:spcBef>
                <a:spcPts val="11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Does the organization have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equipment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materials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capable and available for performi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 the work?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23850" indent="-311150" algn="l" rtl="0" eaLnBrk="0">
              <a:lnSpc>
                <a:spcPct val="105000"/>
              </a:lnSpc>
              <a:spcBef>
                <a:spcPts val="5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Answering these questions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requires important inputs such as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PM</a:t>
            </a:r>
            <a:r>
              <a:rPr sz="2100" i="1" kern="0" spc="-4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documents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enterprise environmental</a:t>
            </a:r>
            <a:r>
              <a:rPr sz="2100" i="1" kern="0" spc="-4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factors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onal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 assets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398360" y="447230"/>
            <a:ext cx="716660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Activity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174" name="path 174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6" name="path 176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78" name="picture 178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180" name="textbox 180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 18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" name="rect 184"/>
          <p:cNvSpPr/>
          <p:nvPr/>
        </p:nvSpPr>
        <p:spPr>
          <a:xfrm>
            <a:off x="6505079" y="3838526"/>
            <a:ext cx="131825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" name="textbox 186"/>
          <p:cNvSpPr/>
          <p:nvPr/>
        </p:nvSpPr>
        <p:spPr>
          <a:xfrm>
            <a:off x="638482" y="1374973"/>
            <a:ext cx="8315959" cy="46158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outpu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list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76000"/>
              </a:lnSpc>
              <a:spcBef>
                <a:spcPts val="119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basis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8000"/>
              </a:lnSpc>
              <a:spcBef>
                <a:spcPts val="14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breakdown structure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a hierarchical structure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hat identifies 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project’s resources by category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type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document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updates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2900" algn="l" rtl="0" eaLnBrk="0">
              <a:lnSpc>
                <a:spcPct val="97000"/>
              </a:lnSpc>
              <a:spcBef>
                <a:spcPts val="13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to thoroughly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brainstorm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evaluate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alternatives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related to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especially on projects that involve 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eople from multiple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algn="l" rtl="0" eaLnBrk="0">
              <a:lnSpc>
                <a:spcPct val="87000"/>
              </a:lnSpc>
              <a:spcBef>
                <a:spcPts val="64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disciplines an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companies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7000"/>
              </a:lnSpc>
            </a:pP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8775" indent="-346710" algn="l" rtl="0" eaLnBrk="0">
              <a:lnSpc>
                <a:spcPct val="100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Estimating activity resources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provides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basis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</a:t>
            </a:r>
            <a:r>
              <a:rPr sz="2100" b="1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estimating activity</a:t>
            </a:r>
            <a:r>
              <a:rPr sz="21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durations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vital information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kern="0" spc="-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</a:t>
            </a:r>
            <a:r>
              <a:rPr sz="21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cost estimates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</a:t>
            </a:r>
            <a:r>
              <a:rPr sz="2100" kern="0" spc="-2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communications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risk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b="1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procurement management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29169" y="3429711"/>
            <a:ext cx="135255" cy="211073"/>
          </a:xfrm>
          <a:prstGeom prst="rect">
            <a:avLst/>
          </a:prstGeom>
        </p:spPr>
      </p:pic>
      <p:pic>
        <p:nvPicPr>
          <p:cNvPr id="190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29170" y="2705811"/>
            <a:ext cx="135254" cy="211073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29170" y="2286711"/>
            <a:ext cx="135255" cy="211073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9169" y="1867611"/>
            <a:ext cx="135255" cy="211073"/>
          </a:xfrm>
          <a:prstGeom prst="rect">
            <a:avLst/>
          </a:prstGeom>
        </p:spPr>
      </p:pic>
      <p:sp>
        <p:nvSpPr>
          <p:cNvPr id="196" name="textbox 196"/>
          <p:cNvSpPr/>
          <p:nvPr/>
        </p:nvSpPr>
        <p:spPr>
          <a:xfrm>
            <a:off x="398360" y="447230"/>
            <a:ext cx="716660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Estimate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Activity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6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198" name="path 198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0" name="path 200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2" name="textbox 202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 20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" name="rect 206"/>
          <p:cNvSpPr/>
          <p:nvPr/>
        </p:nvSpPr>
        <p:spPr>
          <a:xfrm>
            <a:off x="3790835" y="2499118"/>
            <a:ext cx="2383538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" name="rect 208"/>
          <p:cNvSpPr/>
          <p:nvPr/>
        </p:nvSpPr>
        <p:spPr>
          <a:xfrm>
            <a:off x="1271663" y="2194318"/>
            <a:ext cx="7484364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textbox 210"/>
          <p:cNvSpPr/>
          <p:nvPr/>
        </p:nvSpPr>
        <p:spPr>
          <a:xfrm>
            <a:off x="562282" y="1379735"/>
            <a:ext cx="8336280" cy="4462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82" rIns="0" bIns="0"/>
          <a:lstStyle/>
          <a:p>
            <a:pPr marL="356870" indent="-344170" algn="l" rtl="0" eaLnBrk="0">
              <a:lnSpc>
                <a:spcPct val="99000"/>
              </a:lnSpc>
              <a:spcBef>
                <a:spcPts val="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6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Acquiring qualified</a:t>
            </a:r>
            <a:r>
              <a:rPr sz="2100" i="1" kern="0" spc="-1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100" i="1" kern="0" spc="-4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professionals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c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ritical as many organizations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today face a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shortage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17550" algn="l" rtl="0" eaLnBrk="0">
              <a:lnSpc>
                <a:spcPct val="88000"/>
              </a:lnSpc>
              <a:spcBef>
                <a:spcPts val="1780"/>
              </a:spcBef>
            </a:pP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manager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who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smartest</a:t>
            </a:r>
            <a:r>
              <a:rPr sz="2000" i="1" kern="0" spc="-2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person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has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done</a:t>
            </a:r>
            <a:r>
              <a:rPr sz="20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200400" algn="l" rtl="0" eaLnBrk="0">
              <a:lnSpc>
                <a:spcPct val="88000"/>
              </a:lnSpc>
              <a:spcBef>
                <a:spcPts val="290"/>
              </a:spcBef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poor</a:t>
            </a:r>
            <a:r>
              <a:rPr sz="2000" i="1" kern="0" spc="-4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job</a:t>
            </a:r>
            <a:r>
              <a:rPr sz="20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recruiting</a:t>
            </a:r>
            <a:r>
              <a:rPr sz="20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2900" algn="l" rtl="0" eaLnBrk="0">
              <a:lnSpc>
                <a:spcPct val="100000"/>
              </a:lnSpc>
              <a:spcBef>
                <a:spcPts val="132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Also, important to </a:t>
            </a:r>
            <a:r>
              <a:rPr sz="21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acquire the necessary</a:t>
            </a:r>
            <a:r>
              <a:rPr sz="2100" b="1" i="1" kern="0" spc="-2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b="1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resources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(facilities,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equipment, supplies, etc.) and provide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right type of</a:t>
            </a:r>
            <a:r>
              <a:rPr sz="2100" kern="0" spc="-1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 at th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right time a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place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5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Three related t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opics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502920" algn="l" rtl="0" eaLnBrk="0">
              <a:lnSpc>
                <a:spcPct val="88000"/>
              </a:lnSpc>
              <a:spcBef>
                <a:spcPts val="1775"/>
              </a:spcBef>
            </a:pPr>
            <a:r>
              <a:rPr sz="18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</a:t>
            </a:r>
            <a:r>
              <a:rPr sz="1800" kern="0" spc="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ass</a:t>
            </a:r>
            <a:r>
              <a:rPr sz="2000" kern="0" spc="-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ignment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88000"/>
              </a:lnSpc>
              <a:spcBef>
                <a:spcPts val="1490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</a:t>
            </a:r>
            <a:r>
              <a:rPr sz="1800" kern="0" spc="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loading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5140" algn="l" rtl="0" eaLnBrk="0">
              <a:lnSpc>
                <a:spcPct val="88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</a:t>
            </a:r>
            <a:r>
              <a:rPr sz="1800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leveling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212" name="path 212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" name="path 214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6" name="textbox 216"/>
          <p:cNvSpPr/>
          <p:nvPr/>
        </p:nvSpPr>
        <p:spPr>
          <a:xfrm>
            <a:off x="407504" y="447230"/>
            <a:ext cx="3930650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Acquire Resources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 22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" name="rect 222"/>
          <p:cNvSpPr/>
          <p:nvPr/>
        </p:nvSpPr>
        <p:spPr>
          <a:xfrm>
            <a:off x="5642495" y="2543886"/>
            <a:ext cx="1146045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" name="rect 224"/>
          <p:cNvSpPr/>
          <p:nvPr/>
        </p:nvSpPr>
        <p:spPr>
          <a:xfrm>
            <a:off x="3777119" y="2543886"/>
            <a:ext cx="1376171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" name="textbox 226"/>
          <p:cNvSpPr/>
          <p:nvPr/>
        </p:nvSpPr>
        <p:spPr>
          <a:xfrm>
            <a:off x="562282" y="1394023"/>
            <a:ext cx="8475980" cy="4427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0" indent="-342900" algn="l" rtl="0" eaLnBrk="0">
              <a:lnSpc>
                <a:spcPct val="100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work with other people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in their organizations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 them to their projects </a:t>
            </a:r>
            <a:r>
              <a:rPr sz="2100" b="1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acquire additional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human or physical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needed for th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765" indent="-296545" algn="l" rtl="0" eaLnBrk="0">
              <a:lnSpc>
                <a:spcPct val="88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have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good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staffing</a:t>
            </a:r>
            <a:r>
              <a:rPr sz="2000" i="1" kern="0" spc="-2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plans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procedures</a:t>
            </a:r>
            <a:r>
              <a:rPr sz="20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recruiting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new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employees and hiring subc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ontractors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3060" indent="-339725" algn="l" rtl="0" eaLnBrk="0">
              <a:lnSpc>
                <a:spcPct val="93000"/>
              </a:lnSpc>
              <a:spcBef>
                <a:spcPts val="1580"/>
              </a:spcBef>
            </a:pPr>
            <a:r>
              <a:rPr sz="20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000" kern="0" spc="-6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work with </a:t>
            </a:r>
            <a:r>
              <a:rPr sz="23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H.R.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anagers to address any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problems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recruiting</a:t>
            </a:r>
            <a:r>
              <a:rPr sz="23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3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retaining</a:t>
            </a:r>
            <a:r>
              <a:rPr sz="23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3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3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</a:t>
            </a:r>
            <a:endParaRPr sz="23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example, offer incentives to existing employees for 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lping recruit 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retain personnel, and provide benefits based on 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ersonal need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consider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when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5495" indent="-5715" algn="l" rtl="0" eaLnBrk="0">
              <a:lnSpc>
                <a:spcPct val="88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making recruiting and retention decisions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to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study the best practices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leading companies 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these areas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28" name="picture 2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2" y="4972761"/>
            <a:ext cx="135255" cy="211073"/>
          </a:xfrm>
          <a:prstGeom prst="rect">
            <a:avLst/>
          </a:prstGeom>
        </p:spPr>
      </p:pic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71" y="4210760"/>
            <a:ext cx="135255" cy="211073"/>
          </a:xfrm>
          <a:prstGeom prst="rect">
            <a:avLst/>
          </a:prstGeom>
        </p:spPr>
      </p:pic>
      <p:pic>
        <p:nvPicPr>
          <p:cNvPr id="232" name="picture 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69" y="2595308"/>
            <a:ext cx="135255" cy="21107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234" name="path 234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6" name="path 236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8" name="textbox 238"/>
          <p:cNvSpPr/>
          <p:nvPr/>
        </p:nvSpPr>
        <p:spPr>
          <a:xfrm>
            <a:off x="396531" y="447230"/>
            <a:ext cx="401955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Ass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ignment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240" name="textbox 240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 24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4" name="rect 244"/>
          <p:cNvSpPr/>
          <p:nvPr/>
        </p:nvSpPr>
        <p:spPr>
          <a:xfrm>
            <a:off x="7876679" y="1374409"/>
            <a:ext cx="1286255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6" name="rect 246"/>
          <p:cNvSpPr/>
          <p:nvPr/>
        </p:nvSpPr>
        <p:spPr>
          <a:xfrm>
            <a:off x="916573" y="1709689"/>
            <a:ext cx="976882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" name="textbox 248"/>
          <p:cNvSpPr/>
          <p:nvPr/>
        </p:nvSpPr>
        <p:spPr>
          <a:xfrm>
            <a:off x="562281" y="1379735"/>
            <a:ext cx="8613775" cy="51460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1790" indent="-33909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loading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refers to the amount of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 resources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existing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schedule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requires during specific time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periods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provides a general understanding 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demands a project will make on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organization’s resources and individual peopl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e’s schedules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1950" indent="-34988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histogram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depicts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period-by-period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variations in resour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loading and shows when work is overallocated to 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esources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 helpful in determining resources needs or identifying staf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fing problems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9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9-7 shows a sample resource 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istogram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235" indent="-343535" algn="l" rtl="0" eaLnBrk="0">
              <a:lnSpc>
                <a:spcPct val="97000"/>
              </a:lnSpc>
              <a:spcBef>
                <a:spcPts val="13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Over-allocation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means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</a:t>
            </a:r>
            <a:r>
              <a:rPr sz="2100" i="1" kern="0" spc="-8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enough resources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available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to perform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assigned during a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give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time period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8000"/>
              </a:lnSpc>
              <a:spcBef>
                <a:spcPts val="14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result from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poor estimates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many hours are required to           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accomplish work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7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Unrealistic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assume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 workers are product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ive</a:t>
            </a:r>
            <a:r>
              <a:rPr sz="2000" kern="0" spc="2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100% of</a:t>
            </a:r>
            <a:r>
              <a:rPr sz="2000" kern="0" spc="-1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50" name="picture 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82" y="6253873"/>
            <a:ext cx="135255" cy="211074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5529973"/>
            <a:ext cx="135255" cy="211074"/>
          </a:xfrm>
          <a:prstGeom prst="rect">
            <a:avLst/>
          </a:prstGeom>
        </p:spPr>
      </p:pic>
      <p:pic>
        <p:nvPicPr>
          <p:cNvPr id="254" name="picture 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69" y="4287913"/>
            <a:ext cx="135255" cy="211073"/>
          </a:xfrm>
          <a:prstGeom prst="rect">
            <a:avLst/>
          </a:prstGeom>
        </p:spPr>
      </p:pic>
      <p:pic>
        <p:nvPicPr>
          <p:cNvPr id="256" name="picture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69" y="3830713"/>
            <a:ext cx="135255" cy="211073"/>
          </a:xfrm>
          <a:prstGeom prst="rect">
            <a:avLst/>
          </a:prstGeom>
        </p:spPr>
      </p:pic>
      <p:pic>
        <p:nvPicPr>
          <p:cNvPr id="258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52981" y="2245753"/>
            <a:ext cx="135255" cy="211073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396531" y="447230"/>
            <a:ext cx="484377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Loading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262" name="path 262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4" name="path 264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66" name="picture 266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 27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2" name="picture 2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2000" y="1496570"/>
            <a:ext cx="8090916" cy="5480300"/>
          </a:xfrm>
          <a:prstGeom prst="rect">
            <a:avLst/>
          </a:prstGeom>
        </p:spPr>
      </p:pic>
      <p:sp>
        <p:nvSpPr>
          <p:cNvPr id="274" name="textbox 274"/>
          <p:cNvSpPr/>
          <p:nvPr/>
        </p:nvSpPr>
        <p:spPr>
          <a:xfrm>
            <a:off x="396531" y="447230"/>
            <a:ext cx="4843779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Loading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600" kern="0" spc="1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276" name="path 27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8" name="path 27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textbox 280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 28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" name="textbox 284"/>
          <p:cNvSpPr/>
          <p:nvPr/>
        </p:nvSpPr>
        <p:spPr>
          <a:xfrm>
            <a:off x="562281" y="1379709"/>
            <a:ext cx="8583930" cy="5156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technique for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resolving resource co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nflicts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by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delaying tasks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creating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smoother distribution of</a:t>
            </a:r>
            <a:r>
              <a:rPr sz="2100" kern="0" spc="-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usage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9305" indent="-299085" algn="l" rtl="0" eaLnBrk="0">
              <a:lnSpc>
                <a:spcPct val="88000"/>
              </a:lnSpc>
              <a:spcBef>
                <a:spcPts val="14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certain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allocated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under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allocated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then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schedule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remove resource over-allocation (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improve its usage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9-8 illustrates an ex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ample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leveling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Benefits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leve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ling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75"/>
              </a:spcBef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Require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less management when resources are used more constantly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96950" indent="-516890" algn="l" rtl="0" eaLnBrk="0">
              <a:lnSpc>
                <a:spcPct val="88000"/>
              </a:lnSpc>
              <a:spcBef>
                <a:spcPts val="119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May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enable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managers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just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time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inventory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type</a:t>
            </a:r>
            <a:r>
              <a:rPr sz="20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policy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using subcontractors or other expe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nsive resources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7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Results in fewer problems for project personnel and accounting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7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improve morale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6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235" indent="-343535" algn="l" rtl="0" eaLnBrk="0">
              <a:lnSpc>
                <a:spcPct val="104000"/>
              </a:lnSpc>
              <a:spcBef>
                <a:spcPts val="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 can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automatically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 resources, but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project managers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must be careful in usi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 the results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286" name="picture 2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69" y="2207641"/>
            <a:ext cx="135255" cy="211073"/>
          </a:xfrm>
          <a:prstGeom prst="rect">
            <a:avLst/>
          </a:prstGeom>
        </p:spPr>
      </p:pic>
      <p:sp>
        <p:nvSpPr>
          <p:cNvPr id="288" name="textbox 288"/>
          <p:cNvSpPr/>
          <p:nvPr/>
        </p:nvSpPr>
        <p:spPr>
          <a:xfrm>
            <a:off x="396531" y="447230"/>
            <a:ext cx="494474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Leveling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290" name="path 29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2" name="path 29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94" name="picture 29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296" name="textbox 296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 29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0" name="picture 3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95400" y="1138425"/>
            <a:ext cx="7825740" cy="6073131"/>
          </a:xfrm>
          <a:prstGeom prst="rect">
            <a:avLst/>
          </a:prstGeom>
        </p:spPr>
      </p:pic>
      <p:sp>
        <p:nvSpPr>
          <p:cNvPr id="302" name="textbox 302"/>
          <p:cNvSpPr/>
          <p:nvPr/>
        </p:nvSpPr>
        <p:spPr>
          <a:xfrm>
            <a:off x="396531" y="447230"/>
            <a:ext cx="494474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Leveling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600" kern="0" spc="1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04" name="path 304"/>
          <p:cNvSpPr/>
          <p:nvPr/>
        </p:nvSpPr>
        <p:spPr>
          <a:xfrm>
            <a:off x="401572" y="1210437"/>
            <a:ext cx="8720329" cy="19050"/>
          </a:xfrm>
          <a:custGeom>
            <a:avLst/>
            <a:gdLst/>
            <a:ahLst/>
            <a:cxnLst/>
            <a:rect l="0" t="0" r="0" b="0"/>
            <a:pathLst>
              <a:path w="13732" h="30">
                <a:moveTo>
                  <a:pt x="0" y="15"/>
                </a:moveTo>
                <a:lnTo>
                  <a:pt x="13732" y="15"/>
                </a:lnTo>
              </a:path>
            </a:pathLst>
          </a:custGeom>
          <a:noFill/>
          <a:ln w="19050" cap="flat">
            <a:solidFill>
              <a:srgbClr val="330033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" name="textbox 306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1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textbox 16"/>
          <p:cNvSpPr/>
          <p:nvPr/>
        </p:nvSpPr>
        <p:spPr>
          <a:xfrm>
            <a:off x="407504" y="172922"/>
            <a:ext cx="8727440" cy="5989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699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Develop Resource Manage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ment Plan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7000"/>
              </a:lnSpc>
              <a:spcBef>
                <a:spcPts val="520"/>
              </a:spcBef>
              <a:tabLst>
                <a:tab pos="8714105" algn="l"/>
              </a:tabLst>
            </a:pPr>
            <a:r>
              <a:rPr sz="3600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3600" i="1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R.M.P.</a:t>
            </a:r>
            <a:r>
              <a:rPr sz="3600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and Team</a:t>
            </a:r>
            <a:r>
              <a:rPr sz="3600" u="sng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u="sng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3600" u="sng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harter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10540" indent="-343535" algn="l" rtl="0" eaLnBrk="0">
              <a:lnSpc>
                <a:spcPct val="97000"/>
              </a:lnSpc>
              <a:spcBef>
                <a:spcPts val="64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Developing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100" i="1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.M.P.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identifying</a:t>
            </a:r>
            <a:r>
              <a:rPr sz="2100" i="1" kern="0" spc="2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documenting</a:t>
            </a:r>
            <a:r>
              <a:rPr sz="2100" i="1" kern="0" spc="20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resources, roles, responsibilities, skil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ls, and reporting relationships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34720" indent="-289560" algn="l" rtl="0" eaLnBrk="0">
              <a:lnSpc>
                <a:spcPct val="88000"/>
              </a:lnSpc>
              <a:spcBef>
                <a:spcPts val="1785"/>
              </a:spcBef>
              <a:tabLst>
                <a:tab pos="78041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Include a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human resource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 plan and a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resource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plan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67005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Content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100" i="1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.M.P.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635635" algn="l" rtl="0" eaLnBrk="0">
              <a:lnSpc>
                <a:spcPct val="88000"/>
              </a:lnSpc>
              <a:spcBef>
                <a:spcPts val="1475"/>
              </a:spcBef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charts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specify roles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reporting relationships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143635" indent="-508000" algn="l" rtl="0" eaLnBrk="0">
              <a:lnSpc>
                <a:spcPct val="88000"/>
              </a:lnSpc>
              <a:spcBef>
                <a:spcPts val="119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ii.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 assignment matrices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specify the detailed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roles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     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responsibilities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635635" algn="l" rtl="0" eaLnBrk="0">
              <a:lnSpc>
                <a:spcPct val="88000"/>
              </a:lnSpc>
              <a:spcBef>
                <a:spcPts val="147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Staffing management plan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and resource histograms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635635" algn="l" rtl="0" eaLnBrk="0">
              <a:lnSpc>
                <a:spcPct val="88000"/>
              </a:lnSpc>
              <a:spcBef>
                <a:spcPts val="119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charter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guide how the projec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team will operate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4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13080" indent="-346075" algn="l" rtl="0" eaLnBrk="0">
              <a:lnSpc>
                <a:spcPct val="104000"/>
              </a:lnSpc>
              <a:spcBef>
                <a:spcPts val="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100" i="1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.M.P.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top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manager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must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identify 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what types of</a:t>
            </a:r>
            <a:r>
              <a:rPr sz="2100" i="1" kern="0" spc="-2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 the</a:t>
            </a:r>
            <a:r>
              <a:rPr sz="2100" i="1" kern="0" spc="-2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ne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eds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ensure success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69" y="2321953"/>
            <a:ext cx="135255" cy="211073"/>
          </a:xfrm>
          <a:prstGeom prst="rect">
            <a:avLst/>
          </a:prstGeom>
        </p:spPr>
      </p:pic>
      <p:sp>
        <p:nvSpPr>
          <p:cNvPr id="20" name="rect 20"/>
          <p:cNvSpPr/>
          <p:nvPr/>
        </p:nvSpPr>
        <p:spPr>
          <a:xfrm>
            <a:off x="7200900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" name="textbox 22"/>
          <p:cNvSpPr/>
          <p:nvPr/>
        </p:nvSpPr>
        <p:spPr>
          <a:xfrm>
            <a:off x="9339639" y="7058950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 30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0" name="textbox 310"/>
          <p:cNvSpPr/>
          <p:nvPr/>
        </p:nvSpPr>
        <p:spPr>
          <a:xfrm>
            <a:off x="562269" y="1379722"/>
            <a:ext cx="8606790" cy="4549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u="sng" kern="0" spc="-4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u="sng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 Goal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help people work together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ore effectively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improve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performa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4490" indent="-35179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ensure that people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together as a team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achieve project goals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IT projects have talented people working on 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m, but it takes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 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teamwork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complete most projects su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ccessfully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n</a:t>
            </a:r>
            <a:r>
              <a:rPr sz="1900" kern="0" spc="-5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-45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5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Tuckman mo</a:t>
            </a:r>
            <a:r>
              <a:rPr sz="2100" u="sng" kern="0" spc="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del</a:t>
            </a:r>
            <a:r>
              <a:rPr sz="2100" kern="0" spc="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development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304800" algn="l" rtl="0" eaLnBrk="0">
              <a:lnSpc>
                <a:spcPct val="88000"/>
              </a:lnSpc>
              <a:spcBef>
                <a:spcPts val="1785"/>
              </a:spcBef>
            </a:pPr>
            <a:r>
              <a:rPr sz="18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Forming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introduction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members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either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initiation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new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members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introduced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6885" algn="l" rtl="0" eaLnBrk="0">
              <a:lnSpc>
                <a:spcPct val="88000"/>
              </a:lnSpc>
              <a:spcBef>
                <a:spcPts val="1770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Storming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occurs when team members have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different opinions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how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algn="l" rtl="0" eaLnBrk="0">
              <a:lnSpc>
                <a:spcPct val="88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should operate. People test each other, and there is oft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 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within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team.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12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3068713"/>
            <a:ext cx="135255" cy="211073"/>
          </a:xfrm>
          <a:prstGeom prst="rect">
            <a:avLst/>
          </a:prstGeom>
        </p:spPr>
      </p:pic>
      <p:sp>
        <p:nvSpPr>
          <p:cNvPr id="314" name="textbox 314"/>
          <p:cNvSpPr/>
          <p:nvPr/>
        </p:nvSpPr>
        <p:spPr>
          <a:xfrm>
            <a:off x="396074" y="446772"/>
            <a:ext cx="674941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Develop the Project Team</a:t>
            </a:r>
            <a:r>
              <a:rPr sz="3600" kern="0" spc="2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(1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16" name="path 31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8" name="path 31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20" name="textbox 320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 32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4" name="textbox 324"/>
          <p:cNvSpPr/>
          <p:nvPr/>
        </p:nvSpPr>
        <p:spPr>
          <a:xfrm>
            <a:off x="562282" y="1404521"/>
            <a:ext cx="8576309" cy="4476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78790" algn="l" rtl="0" eaLnBrk="0">
              <a:lnSpc>
                <a:spcPct val="88000"/>
              </a:lnSpc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Norming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achieved when team members have developed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comm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2320" indent="-3175" algn="l" rtl="0" eaLnBrk="0">
              <a:lnSpc>
                <a:spcPct val="88000"/>
              </a:lnSpc>
              <a:spcBef>
                <a:spcPts val="295"/>
              </a:spcBef>
            </a:pP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working method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Cooperation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collaboration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replace 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    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mistrust</a:t>
            </a:r>
            <a:r>
              <a:rPr sz="2000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previous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phase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99720" algn="l" rtl="0" eaLnBrk="0">
              <a:lnSpc>
                <a:spcPct val="92000"/>
              </a:lnSpc>
              <a:spcBef>
                <a:spcPts val="1775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occurs when the emphasis is on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reaching the team’s goals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than working on team process.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Relationships are settl</a:t>
            </a:r>
            <a:r>
              <a:rPr sz="2000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team members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likely to build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loyalty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toward eac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 other.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4860" indent="-300355" algn="l" rtl="0" eaLnBrk="0">
              <a:lnSpc>
                <a:spcPct val="88000"/>
              </a:lnSpc>
              <a:spcBef>
                <a:spcPts val="1775"/>
              </a:spcBef>
            </a:pPr>
            <a:r>
              <a:rPr sz="18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Adjourning</a:t>
            </a:r>
            <a:r>
              <a:rPr sz="20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break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000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successfully reaches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its goals and complet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 the work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Three techniques f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team development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502920" algn="l" rtl="0" eaLnBrk="0">
              <a:lnSpc>
                <a:spcPct val="88000"/>
              </a:lnSpc>
              <a:spcBef>
                <a:spcPts val="1475"/>
              </a:spcBef>
            </a:pPr>
            <a:r>
              <a:rPr sz="1800" kern="0" spc="-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</a:t>
            </a:r>
            <a:r>
              <a:rPr sz="1800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88000"/>
              </a:lnSpc>
              <a:spcBef>
                <a:spcPts val="1190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</a:t>
            </a:r>
            <a:r>
              <a:rPr sz="1800" kern="0" spc="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Team-buil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ding activities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0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514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Reward and recognition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ystems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26" name="textbox 326"/>
          <p:cNvSpPr/>
          <p:nvPr/>
        </p:nvSpPr>
        <p:spPr>
          <a:xfrm>
            <a:off x="396074" y="446772"/>
            <a:ext cx="674941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Develop the Project Team</a:t>
            </a:r>
            <a:r>
              <a:rPr sz="3600" kern="0" spc="2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(2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28" name="path 328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" name="path 330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32" name="textbox 332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 33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6" name="picture 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41387" y="1440179"/>
            <a:ext cx="8944343" cy="5158724"/>
          </a:xfrm>
          <a:prstGeom prst="rect">
            <a:avLst/>
          </a:prstGeom>
        </p:spPr>
      </p:pic>
      <p:sp>
        <p:nvSpPr>
          <p:cNvPr id="338" name="textbox 338"/>
          <p:cNvSpPr/>
          <p:nvPr/>
        </p:nvSpPr>
        <p:spPr>
          <a:xfrm>
            <a:off x="396074" y="446772"/>
            <a:ext cx="674941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Develop the Project Team</a:t>
            </a:r>
            <a:r>
              <a:rPr sz="3600" kern="0" spc="20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(3 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40" name="path 34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2" name="path 34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44" name="textbox 344"/>
          <p:cNvSpPr/>
          <p:nvPr/>
        </p:nvSpPr>
        <p:spPr>
          <a:xfrm>
            <a:off x="2958896" y="6851853"/>
            <a:ext cx="3914140" cy="2432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Tuckman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Model of Team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Develop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2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me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nt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46" name="textbox 346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 34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0" name="textbox 350"/>
          <p:cNvSpPr/>
          <p:nvPr/>
        </p:nvSpPr>
        <p:spPr>
          <a:xfrm>
            <a:off x="562281" y="1379722"/>
            <a:ext cx="8553450" cy="4883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1315" indent="-34861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often recommend that people 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ake specific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</a:t>
            </a:r>
            <a:r>
              <a:rPr sz="21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i="1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courses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improve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devel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opment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indent="-288925" algn="l" rtl="0" eaLnBrk="0">
              <a:lnSpc>
                <a:spcPct val="92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Very important to provide training in a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just-in-time fashion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For example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 to deal with difficult people helps much a new consulta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nt, but 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much a new progra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mmer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7665" indent="-35496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Many organizations provide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e-learning opportuniti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their employees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 they can learn specific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skills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any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time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any place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indent="-288925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e-learning is sometimes more cost-effective than traditio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nal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instructor-led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 cou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rses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7400" indent="-297180" algn="l" rtl="0" eaLnBrk="0">
              <a:lnSpc>
                <a:spcPct val="88000"/>
              </a:lnSpc>
              <a:spcBef>
                <a:spcPts val="17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Make sure that the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timing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delivery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method for the trainin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 is appropriate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specific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situations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235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more economical to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 current employees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particular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areas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than to hire new people who already possess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those skills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52" name="picture 3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57" y="4897513"/>
            <a:ext cx="135255" cy="211073"/>
          </a:xfrm>
          <a:prstGeom prst="rect">
            <a:avLst/>
          </a:prstGeom>
        </p:spPr>
      </p:pic>
      <p:pic>
        <p:nvPicPr>
          <p:cNvPr id="354" name="picture 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4135513"/>
            <a:ext cx="135255" cy="211073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69" y="2245741"/>
            <a:ext cx="135255" cy="211073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58" name="path 358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0" name="path 360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62" name="textbox 362"/>
          <p:cNvSpPr/>
          <p:nvPr/>
        </p:nvSpPr>
        <p:spPr>
          <a:xfrm>
            <a:off x="402475" y="447230"/>
            <a:ext cx="158432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Training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364" name="textbox 364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 36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8" name="rect 368"/>
          <p:cNvSpPr/>
          <p:nvPr/>
        </p:nvSpPr>
        <p:spPr>
          <a:xfrm>
            <a:off x="5471807" y="4381258"/>
            <a:ext cx="551685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0" name="rect 370"/>
          <p:cNvSpPr/>
          <p:nvPr/>
        </p:nvSpPr>
        <p:spPr>
          <a:xfrm>
            <a:off x="3838080" y="4381258"/>
            <a:ext cx="1146050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2" name="textbox 372"/>
          <p:cNvSpPr/>
          <p:nvPr/>
        </p:nvSpPr>
        <p:spPr>
          <a:xfrm>
            <a:off x="638482" y="1379735"/>
            <a:ext cx="8557894" cy="5224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Two common approaches to team-b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uilding activities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6570" algn="l" rtl="0" eaLnBrk="0">
              <a:lnSpc>
                <a:spcPct val="88000"/>
              </a:lnSpc>
              <a:spcBef>
                <a:spcPts val="1775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challenges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(e.g., hiking, bicycling, boating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rock climbing)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Psychological preference indicator tools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1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challenges can help teams of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strangers to w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ork together more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r" rtl="0" eaLnBrk="0">
              <a:lnSpc>
                <a:spcPct val="88000"/>
              </a:lnSpc>
              <a:spcBef>
                <a:spcPts val="64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effectively, but can cause more problems for alread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y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dysfunctional teams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37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Mental team-building activities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help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teams learn about themselves, each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other, and how to work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as a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 most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effectively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indent="-288925" algn="l" rtl="0" eaLnBrk="0">
              <a:lnSpc>
                <a:spcPct val="88000"/>
              </a:lnSpc>
              <a:spcBef>
                <a:spcPts val="14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for people to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understand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value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oth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er’s differences to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effectively as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 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47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Three common exercises (refer to textbook or 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inked webpages)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00430" algn="l" rtl="0" eaLnBrk="0">
              <a:lnSpc>
                <a:spcPct val="87000"/>
              </a:lnSpc>
              <a:spcBef>
                <a:spcPts val="1145"/>
              </a:spcBef>
            </a:pPr>
            <a:r>
              <a:rPr sz="9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i.            </a:t>
            </a:r>
            <a:r>
              <a:rPr sz="9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   </a:t>
            </a:r>
            <a:r>
              <a:rPr sz="1800" u="sng" kern="0" spc="-42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Myers-Briggs Type Indicator</a:t>
            </a:r>
            <a:r>
              <a:rPr sz="1800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(MBTI)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determine personality preferences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00430" algn="l" rtl="0" eaLnBrk="0">
              <a:lnSpc>
                <a:spcPct val="87000"/>
              </a:lnSpc>
              <a:spcBef>
                <a:spcPts val="1180"/>
              </a:spcBef>
            </a:pPr>
            <a:r>
              <a:rPr sz="9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9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      </a:t>
            </a:r>
            <a:r>
              <a:rPr sz="9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Wilson Learning 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2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Social Styles Profile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test behavioral profiles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8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00430" algn="l" rtl="0" eaLnBrk="0">
              <a:lnSpc>
                <a:spcPct val="87000"/>
              </a:lnSpc>
              <a:spcBef>
                <a:spcPts val="5"/>
              </a:spcBef>
            </a:pPr>
            <a:r>
              <a:rPr sz="9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3">
                  <a:extLst>
                    <a:ext uri="{DAF060AB-1E55-43B9-8AAB-6FB025537F2F}">
                      <wpsdc:hlinkClr xmlns:wpsdc="http://www.wps.cn/officeDocument/2017/drawingmlCustomData" val="000099"/>
                      <wpsdc:folHlinkClr xmlns:wpsdc="http://www.wps.cn/officeDocument/2017/drawingmlCustomData" val="000099"/>
                      <wpsdc:hlinkUnderline xmlns:wpsdc="http://www.wps.cn/officeDocument/2017/drawingmlCustomData" val="0"/>
                    </a:ext>
                  </a:extLst>
                </a:hlinkClick>
              </a:rPr>
              <a:t>iii.             </a:t>
            </a:r>
            <a:r>
              <a:rPr sz="1800" u="sng" kern="0" spc="-3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3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3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DISC Profile</a:t>
            </a: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test people’s behavioral tendencies under certain situations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74" name="picture 3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9156" y="5156593"/>
            <a:ext cx="135255" cy="211073"/>
          </a:xfrm>
          <a:prstGeom prst="rect">
            <a:avLst/>
          </a:prstGeom>
        </p:spPr>
      </p:pic>
      <p:pic>
        <p:nvPicPr>
          <p:cNvPr id="376" name="picture 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29169" y="4432693"/>
            <a:ext cx="135255" cy="211073"/>
          </a:xfrm>
          <a:prstGeom prst="rect">
            <a:avLst/>
          </a:prstGeom>
        </p:spPr>
      </p:pic>
      <p:sp>
        <p:nvSpPr>
          <p:cNvPr id="378" name="textbox 378"/>
          <p:cNvSpPr/>
          <p:nvPr/>
        </p:nvSpPr>
        <p:spPr>
          <a:xfrm>
            <a:off x="402475" y="447230"/>
            <a:ext cx="449072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Team-building activities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80" name="path 38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2" name="path 38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84" name="picture 384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386" name="textbox 386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 38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0" name="rect 390"/>
          <p:cNvSpPr/>
          <p:nvPr/>
        </p:nvSpPr>
        <p:spPr>
          <a:xfrm>
            <a:off x="916573" y="3294648"/>
            <a:ext cx="561593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2" name="rect 392"/>
          <p:cNvSpPr/>
          <p:nvPr/>
        </p:nvSpPr>
        <p:spPr>
          <a:xfrm>
            <a:off x="916573" y="3629929"/>
            <a:ext cx="211073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4" name="rect 394"/>
          <p:cNvSpPr/>
          <p:nvPr/>
        </p:nvSpPr>
        <p:spPr>
          <a:xfrm>
            <a:off x="6904367" y="3294648"/>
            <a:ext cx="2197607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6" name="rect 396"/>
          <p:cNvSpPr/>
          <p:nvPr/>
        </p:nvSpPr>
        <p:spPr>
          <a:xfrm>
            <a:off x="8263775" y="2959368"/>
            <a:ext cx="64464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8" name="textbox 398"/>
          <p:cNvSpPr/>
          <p:nvPr/>
        </p:nvSpPr>
        <p:spPr>
          <a:xfrm>
            <a:off x="562282" y="1379735"/>
            <a:ext cx="8552815" cy="41516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rewards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teamwork, they will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promote or reinforce the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philosophy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&amp;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culture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that people work more effectively i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teams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indent="-288925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Some organizations offer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bonuses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trips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or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</a:t>
            </a:r>
            <a:r>
              <a:rPr sz="2000" i="1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er rewards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workers who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meet or exceed company or proje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goals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100000"/>
              </a:lnSpc>
              <a:spcBef>
                <a:spcPts val="160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can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recognize and reward people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willingly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overtime to meet an aggressive schedule objective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go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ut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 way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help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teammate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why</a:t>
            </a:r>
            <a:r>
              <a:rPr sz="2100" i="1" kern="0" spc="1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4225" indent="-294005" algn="l" rtl="0" eaLnBrk="0">
              <a:lnSpc>
                <a:spcPct val="88000"/>
              </a:lnSpc>
              <a:spcBef>
                <a:spcPts val="173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</a:t>
            </a:r>
            <a:r>
              <a:rPr sz="2000" kern="0" spc="-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</a:t>
            </a:r>
            <a:r>
              <a:rPr sz="2000" i="1" kern="0" spc="-18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reward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who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overtime</a:t>
            </a:r>
            <a:r>
              <a:rPr sz="2000" i="1" kern="0" spc="-3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just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get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extra</a:t>
            </a:r>
            <a:r>
              <a:rPr sz="2000" i="1" kern="0" spc="-2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pay</a:t>
            </a:r>
            <a:r>
              <a:rPr sz="2000" i="1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        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because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their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own</a:t>
            </a:r>
            <a:r>
              <a:rPr sz="2000" i="1" kern="0" spc="-1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poor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0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planning</a:t>
            </a:r>
            <a:r>
              <a:rPr sz="20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why</a:t>
            </a:r>
            <a:r>
              <a:rPr sz="20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5125" indent="-35242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continually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assess the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ir team’s performance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find the best way to develop their people and impr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 performance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69" y="4165980"/>
            <a:ext cx="135255" cy="211073"/>
          </a:xfrm>
          <a:prstGeom prst="rect">
            <a:avLst/>
          </a:prstGeom>
        </p:spPr>
      </p:pic>
      <p:pic>
        <p:nvPicPr>
          <p:cNvPr id="402" name="picture 4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69" y="2245741"/>
            <a:ext cx="135255" cy="211073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396531" y="447230"/>
            <a:ext cx="6202045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Reward and Recognition</a:t>
            </a:r>
            <a:r>
              <a:rPr sz="36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Syst</a:t>
            </a:r>
            <a:r>
              <a:rPr sz="3600" kern="0" spc="-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ems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406" name="path 40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08" name="path 40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10" name="textbox 410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 41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4" name="textbox 414"/>
          <p:cNvSpPr/>
          <p:nvPr/>
        </p:nvSpPr>
        <p:spPr>
          <a:xfrm>
            <a:off x="562270" y="1379709"/>
            <a:ext cx="8332469" cy="5102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Besides developing their teams, projec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managers must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lead them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 various project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activities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353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 assessing team performance and relate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information, the project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manager must make decide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80"/>
              </a:spcBef>
            </a:pP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000" kern="0" spc="-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changes</a:t>
            </a:r>
            <a:r>
              <a:rPr sz="20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requested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87425" indent="-507365" algn="l" rtl="0" eaLnBrk="0">
              <a:lnSpc>
                <a:spcPct val="88000"/>
              </a:lnSpc>
              <a:spcBef>
                <a:spcPts val="1195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000" kern="0" spc="-1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updates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needed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enterprise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environmental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factors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process assets, or the project manage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ment plan.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235" indent="-343535" algn="l" rtl="0" eaLnBrk="0">
              <a:lnSpc>
                <a:spcPct val="97000"/>
              </a:lnSpc>
              <a:spcBef>
                <a:spcPts val="15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us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their 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 skills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find the best way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motivate and manage each team member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Tools and techniques fo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 managing project teams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4860" indent="-294640" algn="l" rtl="0" eaLnBrk="0">
              <a:lnSpc>
                <a:spcPct val="88000"/>
              </a:lnSpc>
              <a:spcBef>
                <a:spcPts val="14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Interpersonal and team skills (i.e.,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 manage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decision making,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emotional intelligence (E.I.)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influencing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leadership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0220" algn="l" rtl="0" eaLnBrk="0">
              <a:lnSpc>
                <a:spcPct val="88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 informatio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systems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69" y="6208141"/>
            <a:ext cx="135255" cy="211074"/>
          </a:xfrm>
          <a:prstGeom prst="rect">
            <a:avLst/>
          </a:prstGeom>
        </p:spPr>
      </p:pic>
      <p:pic>
        <p:nvPicPr>
          <p:cNvPr id="418" name="picture 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70" y="5484240"/>
            <a:ext cx="135255" cy="211074"/>
          </a:xfrm>
          <a:prstGeom prst="rect">
            <a:avLst/>
          </a:prstGeom>
        </p:spPr>
      </p:pic>
      <p:sp>
        <p:nvSpPr>
          <p:cNvPr id="420" name="textbox 420"/>
          <p:cNvSpPr/>
          <p:nvPr/>
        </p:nvSpPr>
        <p:spPr>
          <a:xfrm>
            <a:off x="410704" y="446772"/>
            <a:ext cx="5170804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 Manage the Project Team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422" name="path 422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4" name="path 424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6" name="picture 426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428" name="textbox 428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 43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" name="textbox 432"/>
          <p:cNvSpPr/>
          <p:nvPr/>
        </p:nvSpPr>
        <p:spPr>
          <a:xfrm>
            <a:off x="486081" y="1379722"/>
            <a:ext cx="8263890" cy="4777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for project managers to unders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tand strategies for handling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conflicts and to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proactively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 conflict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8775" indent="-34607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Five basic modes or strateg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ies for handling conflicts by Blake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Mouton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(1964)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1330" algn="l" rtl="0" eaLnBrk="0">
              <a:lnSpc>
                <a:spcPct val="88000"/>
              </a:lnSpc>
              <a:spcBef>
                <a:spcPts val="1480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1.</a:t>
            </a:r>
            <a:r>
              <a:rPr sz="1800" b="1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Confrontation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face a conflict directly usi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ng a problem-solving approach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6885" algn="l" rtl="0" eaLnBrk="0">
              <a:lnSpc>
                <a:spcPct val="88000"/>
              </a:lnSpc>
              <a:spcBef>
                <a:spcPts val="1190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2.</a:t>
            </a:r>
            <a:r>
              <a:rPr sz="1800" b="1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Compromise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use a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give-and-take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approac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 to resolving conflicts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790" algn="l" rtl="0" eaLnBrk="0">
              <a:lnSpc>
                <a:spcPct val="88000"/>
              </a:lnSpc>
              <a:spcBef>
                <a:spcPts val="1190"/>
              </a:spcBef>
            </a:pPr>
            <a:r>
              <a:rPr sz="1800" b="1" i="1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Smoothing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emphasize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emphasize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areas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difference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(agreement)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4.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Forcing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win-lose approach to conflict resolution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r" rtl="0" eaLnBrk="0">
              <a:lnSpc>
                <a:spcPct val="88000"/>
              </a:lnSpc>
              <a:spcBef>
                <a:spcPts val="1190"/>
              </a:spcBef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5.</a:t>
            </a:r>
            <a:r>
              <a:rPr sz="1800" b="1" i="1" kern="0" spc="1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Withdrawal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retreat or with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draw from an actual or potential disagreement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1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More recent studies recognize a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</a:t>
            </a:r>
            <a:r>
              <a:rPr sz="2200" i="1" kern="0" spc="30" baseline="28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</a:t>
            </a:r>
            <a:r>
              <a:rPr sz="1400" i="1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mod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10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6130" indent="-296545" algn="l" rtl="0" eaLnBrk="0">
              <a:lnSpc>
                <a:spcPct val="94000"/>
              </a:lnSpc>
            </a:pPr>
            <a:r>
              <a:rPr sz="18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</a:t>
            </a:r>
            <a:r>
              <a:rPr sz="1800" b="1" i="1" kern="0" spc="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Collaborating: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incorporate differen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 viewpoints and insights to develop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consensus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and commitment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434" name="textbox 434"/>
          <p:cNvSpPr/>
          <p:nvPr/>
        </p:nvSpPr>
        <p:spPr>
          <a:xfrm>
            <a:off x="405218" y="447230"/>
            <a:ext cx="54952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16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436" name="path 43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38" name="path 43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40" name="textbox 440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 442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44" name="picture 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76400" y="2721864"/>
            <a:ext cx="6248400" cy="4547615"/>
          </a:xfrm>
          <a:prstGeom prst="rect">
            <a:avLst/>
          </a:prstGeom>
        </p:spPr>
      </p:pic>
      <p:sp>
        <p:nvSpPr>
          <p:cNvPr id="446" name="rect 446"/>
          <p:cNvSpPr/>
          <p:nvPr/>
        </p:nvSpPr>
        <p:spPr>
          <a:xfrm>
            <a:off x="7532255" y="1782838"/>
            <a:ext cx="1321307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8" name="rect 448"/>
          <p:cNvSpPr/>
          <p:nvPr/>
        </p:nvSpPr>
        <p:spPr>
          <a:xfrm>
            <a:off x="1302143" y="2087638"/>
            <a:ext cx="1557527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0" name="rect 450"/>
          <p:cNvSpPr/>
          <p:nvPr/>
        </p:nvSpPr>
        <p:spPr>
          <a:xfrm>
            <a:off x="6245999" y="2087638"/>
            <a:ext cx="1850136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2" name="rect 452"/>
          <p:cNvSpPr/>
          <p:nvPr/>
        </p:nvSpPr>
        <p:spPr>
          <a:xfrm>
            <a:off x="1302143" y="2392438"/>
            <a:ext cx="4379976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4" name="textbox 454"/>
          <p:cNvSpPr/>
          <p:nvPr/>
        </p:nvSpPr>
        <p:spPr>
          <a:xfrm>
            <a:off x="524182" y="1379735"/>
            <a:ext cx="8307069" cy="1339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9-11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shows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six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handling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modes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780" indent="-289560" algn="l" rtl="0" eaLnBrk="0">
              <a:lnSpc>
                <a:spcPct val="88000"/>
              </a:lnSpc>
              <a:spcBef>
                <a:spcPts val="11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mode has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high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medium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low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importance on two levels: important of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task or goal (or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concern for production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), and importance 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 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9145" algn="l" rtl="0" eaLnBrk="0">
              <a:lnSpc>
                <a:spcPct val="88000"/>
              </a:lnSpc>
              <a:spcBef>
                <a:spcPts val="57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relationship between the conflicting parties (or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concer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for people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56" name="picture 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865" y="1834273"/>
            <a:ext cx="135255" cy="211073"/>
          </a:xfrm>
          <a:prstGeom prst="rect">
            <a:avLst/>
          </a:prstGeom>
        </p:spPr>
      </p:pic>
      <p:sp>
        <p:nvSpPr>
          <p:cNvPr id="458" name="textbox 458"/>
          <p:cNvSpPr/>
          <p:nvPr/>
        </p:nvSpPr>
        <p:spPr>
          <a:xfrm>
            <a:off x="405218" y="447230"/>
            <a:ext cx="54952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16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8" name="group 4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460" name="path 46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2" name="path 462"/>
            <p:cNvSpPr/>
            <p:nvPr/>
          </p:nvSpPr>
          <p:spPr>
            <a:xfrm>
              <a:off x="0" y="72011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64" name="textbox 464"/>
          <p:cNvSpPr/>
          <p:nvPr/>
        </p:nvSpPr>
        <p:spPr>
          <a:xfrm>
            <a:off x="9260092" y="7058950"/>
            <a:ext cx="177164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 46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8" name="rect 468"/>
          <p:cNvSpPr/>
          <p:nvPr/>
        </p:nvSpPr>
        <p:spPr>
          <a:xfrm>
            <a:off x="992773" y="4727209"/>
            <a:ext cx="2087879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0" name="textbox 470"/>
          <p:cNvSpPr/>
          <p:nvPr/>
        </p:nvSpPr>
        <p:spPr>
          <a:xfrm>
            <a:off x="638482" y="1379735"/>
            <a:ext cx="8533765" cy="4822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 all conflict</a:t>
            </a:r>
            <a:r>
              <a:rPr sz="2100" kern="0" spc="1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</a:t>
            </a:r>
            <a:r>
              <a:rPr sz="21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bad!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7000"/>
              </a:lnSpc>
              <a:spcBef>
                <a:spcPts val="17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 often produces important results, such 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new ideas, better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765" algn="l" rtl="0" eaLnBrk="0">
              <a:lnSpc>
                <a:spcPct val="88000"/>
              </a:lnSpc>
              <a:spcBef>
                <a:spcPts val="31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alternatives, and motivation to work harder and mo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 collaboratively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855" indent="-351155" algn="l" rtl="0" eaLnBrk="0">
              <a:lnSpc>
                <a:spcPct val="99000"/>
              </a:lnSpc>
              <a:spcBef>
                <a:spcPts val="1200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may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become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stagnant</a:t>
            </a:r>
            <a:r>
              <a:rPr sz="2100" i="1" kern="0" spc="22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停滞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develop</a:t>
            </a: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groupthink</a:t>
            </a:r>
            <a:r>
              <a:rPr sz="2100" kern="0" spc="2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if</a:t>
            </a:r>
            <a:r>
              <a:rPr sz="21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there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no conflicting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viewpoints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80"/>
              </a:spcBef>
              <a:tabLst>
                <a:tab pos="625475" algn="l"/>
              </a:tabLst>
            </a:pP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i="1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i="1" u="sng" kern="0" spc="-3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i="1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Groupthink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conformance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values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ethical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standards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ofa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5600" indent="-342900" algn="l" rtl="0" eaLnBrk="0">
              <a:lnSpc>
                <a:spcPct val="97000"/>
              </a:lnSpc>
              <a:spcBef>
                <a:spcPts val="13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Task-related conflict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derived from differences over team</a:t>
            </a:r>
            <a:r>
              <a:rPr sz="2100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objectives</a:t>
            </a:r>
            <a:r>
              <a:rPr sz="2100" kern="0" spc="9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 to achieve them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often improves team performance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1950" indent="-349250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Emotional conflict, however, stemming from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personality crashes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misunderstandings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often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depresses team perf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ormance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235" indent="-343535" algn="l" rtl="0" eaLnBrk="0">
              <a:lnSpc>
                <a:spcPct val="97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should create an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environment that encourages and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maintains the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positive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productive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aspects 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onflict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29182" y="3495433"/>
            <a:ext cx="135255" cy="211073"/>
          </a:xfrm>
          <a:prstGeom prst="rect">
            <a:avLst/>
          </a:prstGeom>
        </p:spPr>
      </p:pic>
      <p:pic>
        <p:nvPicPr>
          <p:cNvPr id="474" name="picture 4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29169" y="1910460"/>
            <a:ext cx="135255" cy="211073"/>
          </a:xfrm>
          <a:prstGeom prst="rect">
            <a:avLst/>
          </a:prstGeom>
        </p:spPr>
      </p:pic>
      <p:sp>
        <p:nvSpPr>
          <p:cNvPr id="476" name="textbox 476"/>
          <p:cNvSpPr/>
          <p:nvPr/>
        </p:nvSpPr>
        <p:spPr>
          <a:xfrm>
            <a:off x="405218" y="447230"/>
            <a:ext cx="54952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(3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16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478" name="path 478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80" name="path 480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82" name="textbox 482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2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43000" y="2618232"/>
            <a:ext cx="7391400" cy="4468367"/>
          </a:xfrm>
          <a:prstGeom prst="rect">
            <a:avLst/>
          </a:prstGeom>
        </p:spPr>
      </p:pic>
      <p:sp>
        <p:nvSpPr>
          <p:cNvPr id="28" name="textbox 28"/>
          <p:cNvSpPr/>
          <p:nvPr/>
        </p:nvSpPr>
        <p:spPr>
          <a:xfrm>
            <a:off x="562281" y="1455922"/>
            <a:ext cx="8044815" cy="1036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Provide a clear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structure</a:t>
            </a:r>
            <a:r>
              <a:rPr sz="2100" kern="0" spc="1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6130" indent="-295910" algn="l" rtl="0" eaLnBrk="0">
              <a:lnSpc>
                <a:spcPct val="88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 should work with top management an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 project team 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 an organizational chart fo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 the project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1948560"/>
            <a:ext cx="135255" cy="211073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396531" y="446772"/>
            <a:ext cx="693928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Charts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kern="0" spc="13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34" name="path 34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6" name="path 36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8"/>
          <p:cNvSpPr/>
          <p:nvPr/>
        </p:nvSpPr>
        <p:spPr>
          <a:xfrm>
            <a:off x="9335572" y="7058950"/>
            <a:ext cx="10160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 48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6" name="rect 486"/>
          <p:cNvSpPr/>
          <p:nvPr/>
        </p:nvSpPr>
        <p:spPr>
          <a:xfrm>
            <a:off x="2336939" y="1709689"/>
            <a:ext cx="5059680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rect 488"/>
          <p:cNvSpPr/>
          <p:nvPr/>
        </p:nvSpPr>
        <p:spPr>
          <a:xfrm>
            <a:off x="878473" y="1374409"/>
            <a:ext cx="3875532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0" name="rect 490"/>
          <p:cNvSpPr/>
          <p:nvPr/>
        </p:nvSpPr>
        <p:spPr>
          <a:xfrm>
            <a:off x="7228979" y="5333758"/>
            <a:ext cx="987554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2" name="rect 492"/>
          <p:cNvSpPr/>
          <p:nvPr/>
        </p:nvSpPr>
        <p:spPr>
          <a:xfrm>
            <a:off x="3732923" y="6286257"/>
            <a:ext cx="1304544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4" name="rect 494"/>
          <p:cNvSpPr/>
          <p:nvPr/>
        </p:nvSpPr>
        <p:spPr>
          <a:xfrm>
            <a:off x="1302143" y="5638558"/>
            <a:ext cx="1882139" cy="281940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6" name="textbox 496"/>
          <p:cNvSpPr/>
          <p:nvPr/>
        </p:nvSpPr>
        <p:spPr>
          <a:xfrm>
            <a:off x="524182" y="1379723"/>
            <a:ext cx="8424544" cy="51968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Teamwork is c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hallenging to create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and because teams are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subject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dysfunction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maintaining teamwork is equally challeng</a:t>
            </a:r>
            <a:r>
              <a:rPr sz="2100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ing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6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Five dysfunctions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76000"/>
              </a:lnSpc>
              <a:spcBef>
                <a:spcPts val="1485"/>
              </a:spcBef>
            </a:pPr>
            <a:r>
              <a:rPr sz="18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</a:t>
            </a:r>
            <a:r>
              <a:rPr sz="1800" kern="0" spc="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Absence</a:t>
            </a:r>
            <a:r>
              <a:rPr sz="20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trust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76000"/>
              </a:lnSpc>
              <a:spcBef>
                <a:spcPts val="1175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8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18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Fear</a:t>
            </a:r>
            <a:r>
              <a:rPr sz="20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conflict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76000"/>
              </a:lnSpc>
              <a:spcBef>
                <a:spcPts val="1175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</a:t>
            </a:r>
            <a:r>
              <a:rPr sz="18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1800" kern="0" spc="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Lack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commitment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695" algn="l" rtl="0" eaLnBrk="0">
              <a:lnSpc>
                <a:spcPct val="88000"/>
              </a:lnSpc>
              <a:spcBef>
                <a:spcPts val="1170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</a:t>
            </a:r>
            <a:r>
              <a:rPr sz="18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1800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Avoidance</a:t>
            </a:r>
            <a:r>
              <a:rPr sz="20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accountability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6250" algn="l" rtl="0" eaLnBrk="0">
              <a:lnSpc>
                <a:spcPct val="76000"/>
              </a:lnSpc>
              <a:spcBef>
                <a:spcPts val="895"/>
              </a:spcBef>
            </a:pPr>
            <a:r>
              <a:rPr sz="18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Inattention to r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esults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56870" indent="-344170" algn="l" rtl="0" eaLnBrk="0">
              <a:lnSpc>
                <a:spcPct val="97000"/>
              </a:lnSpc>
              <a:spcBef>
                <a:spcPts val="128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n</a:t>
            </a:r>
            <a:r>
              <a:rPr sz="1900" kern="0" spc="-4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hlinkClick r:id="rId1">
                  <a:extLst>
                    <a:ext uri="{DAF060AB-1E55-43B9-8AAB-6FB025537F2F}">
                      <wpsdc:hlinkClr xmlns:wpsdc="http://www.wps.cn/officeDocument/2017/drawingmlCustomData" val="B2B2B2"/>
                      <wpsdc:folHlinkClr xmlns:wpsdc="http://www.wps.cn/officeDocument/2017/drawingmlCustomData" val="B2B2B2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-49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u="sng" kern="0" spc="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Patrick Lencioni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’s books provide suggestions for overcoming each of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these dysfunctio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6605" indent="-286385" algn="l" rtl="0" eaLnBrk="0">
              <a:lnSpc>
                <a:spcPct val="88000"/>
              </a:lnSpc>
              <a:spcBef>
                <a:spcPts val="11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master conflict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he suggests that teams practic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having unfiltered,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passionate debates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about important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issues.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4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6765" indent="-296545" algn="l" rtl="0" eaLnBrk="0">
              <a:lnSpc>
                <a:spcPct val="88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embrace accountability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he emphasizes the importance 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clarifyin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 and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focusing on everyone’s top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priorities.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98" name="picture 4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4869" y="6032893"/>
            <a:ext cx="135255" cy="211074"/>
          </a:xfrm>
          <a:prstGeom prst="rect">
            <a:avLst/>
          </a:prstGeom>
        </p:spPr>
      </p:pic>
      <p:pic>
        <p:nvPicPr>
          <p:cNvPr id="500" name="picture 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4869" y="5385180"/>
            <a:ext cx="135255" cy="211073"/>
          </a:xfrm>
          <a:prstGeom prst="rect">
            <a:avLst/>
          </a:prstGeom>
        </p:spPr>
      </p:pic>
      <p:sp>
        <p:nvSpPr>
          <p:cNvPr id="502" name="path 502"/>
          <p:cNvSpPr/>
          <p:nvPr/>
        </p:nvSpPr>
        <p:spPr>
          <a:xfrm>
            <a:off x="3187041" y="5638558"/>
            <a:ext cx="60960" cy="281940"/>
          </a:xfrm>
          <a:custGeom>
            <a:avLst/>
            <a:gdLst/>
            <a:ahLst/>
            <a:cxnLst/>
            <a:rect l="0" t="0" r="0" b="0"/>
            <a:pathLst>
              <a:path w="96" h="444">
                <a:moveTo>
                  <a:pt x="0" y="444"/>
                </a:moveTo>
                <a:lnTo>
                  <a:pt x="96" y="444"/>
                </a:lnTo>
                <a:lnTo>
                  <a:pt x="96" y="0"/>
                </a:lnTo>
                <a:lnTo>
                  <a:pt x="0" y="0"/>
                </a:lnTo>
                <a:lnTo>
                  <a:pt x="0" y="444"/>
                </a:lnTo>
                <a:close/>
              </a:path>
            </a:pathLst>
          </a:cu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4" name="textbox 504"/>
          <p:cNvSpPr/>
          <p:nvPr/>
        </p:nvSpPr>
        <p:spPr>
          <a:xfrm>
            <a:off x="404761" y="447230"/>
            <a:ext cx="82511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General Advice on Managing Teams (1</a:t>
            </a:r>
            <a:r>
              <a:rPr sz="3600" kern="0" spc="1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06" name="path 50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8" name="path 50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10" name="picture 51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895600" y="6760461"/>
            <a:ext cx="3810000" cy="364238"/>
          </a:xfrm>
          <a:prstGeom prst="rect">
            <a:avLst/>
          </a:prstGeom>
        </p:spPr>
      </p:pic>
      <p:sp>
        <p:nvSpPr>
          <p:cNvPr id="512" name="textbox 512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31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 51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6" name="rect 516"/>
          <p:cNvSpPr/>
          <p:nvPr/>
        </p:nvSpPr>
        <p:spPr>
          <a:xfrm>
            <a:off x="2567063" y="5786387"/>
            <a:ext cx="574550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8" name="rect 518"/>
          <p:cNvSpPr/>
          <p:nvPr/>
        </p:nvSpPr>
        <p:spPr>
          <a:xfrm>
            <a:off x="3685680" y="5786387"/>
            <a:ext cx="838200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0" name="textbox 520"/>
          <p:cNvSpPr/>
          <p:nvPr/>
        </p:nvSpPr>
        <p:spPr>
          <a:xfrm>
            <a:off x="562282" y="1379735"/>
            <a:ext cx="8514080" cy="4751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4490" indent="-351790" algn="l" rtl="0" eaLnBrk="0">
              <a:lnSpc>
                <a:spcPct val="96000"/>
              </a:lnSpc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2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Additional suggestions for ensuring productive team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 (refer to textbook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a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full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list)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475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</a:t>
            </a:r>
            <a:r>
              <a:rPr sz="1500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 patient and kind w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ith your team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Fix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problem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instead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blaming</a:t>
            </a:r>
            <a:r>
              <a:rPr sz="2000" kern="0" spc="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Establish regular, effective meetings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0060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Allow time for teams to go through the basic team-building</a:t>
            </a:r>
            <a:r>
              <a:rPr sz="2000" kern="0" spc="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stages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v.  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Stress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team identity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vi. 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Nurture team members and encourage them to help each</a:t>
            </a:r>
            <a:r>
              <a:rPr sz="2000" kern="0" spc="1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5615" algn="l" rtl="0" eaLnBrk="0">
              <a:lnSpc>
                <a:spcPct val="88000"/>
              </a:lnSpc>
              <a:spcBef>
                <a:spcPts val="1190"/>
              </a:spcBef>
            </a:pPr>
            <a:r>
              <a:rPr sz="15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vii</a:t>
            </a:r>
            <a:r>
              <a:rPr sz="15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Acknowledge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group</a:t>
            </a:r>
            <a:r>
              <a:rPr sz="2000" kern="0" spc="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accomplishments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855" indent="-351155" algn="l" rtl="0" eaLnBrk="0">
              <a:lnSpc>
                <a:spcPct val="108000"/>
              </a:lnSpc>
              <a:spcBef>
                <a:spcPts val="995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managers must focus on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em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pathically listening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 people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address their concerns and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create an envi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ronment</a:t>
            </a:r>
            <a:r>
              <a:rPr sz="2100" kern="0" spc="9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which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855" algn="l" rtl="0" eaLnBrk="0">
              <a:lnSpc>
                <a:spcPct val="88000"/>
              </a:lnSpc>
              <a:spcBef>
                <a:spcPts val="395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teams can grow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prosper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22" name="textbox 522"/>
          <p:cNvSpPr/>
          <p:nvPr/>
        </p:nvSpPr>
        <p:spPr>
          <a:xfrm>
            <a:off x="404761" y="447230"/>
            <a:ext cx="825119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General Advice on Managing Teams (2</a:t>
            </a:r>
            <a:r>
              <a:rPr sz="3600" kern="0" spc="17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54" name="group 5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24" name="path 524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6" name="path 526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28" name="textbox 528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32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 53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2" name="rect 532"/>
          <p:cNvSpPr/>
          <p:nvPr/>
        </p:nvSpPr>
        <p:spPr>
          <a:xfrm>
            <a:off x="6700151" y="2163838"/>
            <a:ext cx="2049780" cy="28193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4" name="textbox 534"/>
          <p:cNvSpPr/>
          <p:nvPr/>
        </p:nvSpPr>
        <p:spPr>
          <a:xfrm>
            <a:off x="561258" y="1378491"/>
            <a:ext cx="8214359" cy="37325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1630" algn="l" rtl="0" eaLnBrk="0">
              <a:lnSpc>
                <a:spcPct val="93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Ensure that the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resources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assigned to the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project are available as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planned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7400" indent="-295910" algn="l" rtl="0" eaLnBrk="0">
              <a:lnSpc>
                <a:spcPct val="88000"/>
              </a:lnSpc>
              <a:spcBef>
                <a:spcPts val="178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Also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involves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monitoring</a:t>
            </a:r>
            <a:r>
              <a:rPr sz="2000" kern="0" spc="6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-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planned</a:t>
            </a:r>
            <a:r>
              <a:rPr sz="2000" b="1" i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versus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actual</a:t>
            </a:r>
            <a:r>
              <a:rPr sz="2000" b="1" i="1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resources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utilization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taking corrective acti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ons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needed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3335" algn="l" rtl="0" eaLnBrk="0">
              <a:lnSpc>
                <a:spcPct val="89000"/>
              </a:lnSpc>
              <a:spcBef>
                <a:spcPts val="1590"/>
              </a:spcBef>
            </a:pPr>
            <a:r>
              <a:rPr sz="1900" kern="0" spc="3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Key outp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7000"/>
              </a:lnSpc>
              <a:spcBef>
                <a:spcPts val="178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performance infor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mation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8000"/>
              </a:lnSpc>
              <a:spcBef>
                <a:spcPts val="151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7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Change requests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8000"/>
              </a:lnSpc>
              <a:spcBef>
                <a:spcPts val="149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management pla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updates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91490" algn="l" rtl="0" eaLnBrk="0">
              <a:lnSpc>
                <a:spcPct val="88000"/>
              </a:lnSpc>
              <a:spcBef>
                <a:spcPts val="5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document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updates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2" y="4836540"/>
            <a:ext cx="135255" cy="211073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2" y="4379340"/>
            <a:ext cx="135255" cy="211073"/>
          </a:xfrm>
          <a:prstGeom prst="rect">
            <a:avLst/>
          </a:prstGeom>
        </p:spPr>
      </p:pic>
      <p:pic>
        <p:nvPicPr>
          <p:cNvPr id="540" name="picture 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2" y="3922140"/>
            <a:ext cx="135255" cy="211073"/>
          </a:xfrm>
          <a:prstGeom prst="rect">
            <a:avLst/>
          </a:prstGeom>
        </p:spPr>
      </p:pic>
      <p:pic>
        <p:nvPicPr>
          <p:cNvPr id="542" name="picture 5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3464940"/>
            <a:ext cx="135255" cy="211073"/>
          </a:xfrm>
          <a:prstGeom prst="rect">
            <a:avLst/>
          </a:prstGeom>
        </p:spPr>
      </p:pic>
      <p:pic>
        <p:nvPicPr>
          <p:cNvPr id="544" name="picture 5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69" y="2215273"/>
            <a:ext cx="135255" cy="211073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46" name="path 546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8" name="path 548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50" name="textbox 550"/>
          <p:cNvSpPr/>
          <p:nvPr/>
        </p:nvSpPr>
        <p:spPr>
          <a:xfrm>
            <a:off x="408418" y="447230"/>
            <a:ext cx="3853815" cy="441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6. Control Resources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52" name="textbox 552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33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 55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textbox 556"/>
          <p:cNvSpPr/>
          <p:nvPr/>
        </p:nvSpPr>
        <p:spPr>
          <a:xfrm>
            <a:off x="561256" y="1378491"/>
            <a:ext cx="8602344" cy="4640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1155" algn="l" rtl="0" eaLnBrk="0">
              <a:lnSpc>
                <a:spcPct val="93000"/>
              </a:lnSpc>
            </a:pPr>
            <a:r>
              <a:rPr sz="1800" kern="0" spc="-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Spreadsh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eets or PM software such as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Microsoft</a:t>
            </a:r>
            <a:r>
              <a:rPr sz="2100" i="1" kern="0" spc="-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can help create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</a:t>
            </a:r>
            <a:r>
              <a:rPr sz="2100" i="1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resource his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tograms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8000"/>
              </a:lnSpc>
              <a:spcBef>
                <a:spcPts val="1570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800" kern="0" spc="-40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Microsoft</a:t>
            </a:r>
            <a:r>
              <a:rPr sz="2100" i="1" kern="0" spc="-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provides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variety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tools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8000"/>
              </a:lnSpc>
              <a:spcBef>
                <a:spcPts val="1405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0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Assigning and tracking reso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8000"/>
              </a:lnSpc>
              <a:spcBef>
                <a:spcPts val="89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Leveling reso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urces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8000"/>
              </a:lnSpc>
              <a:spcBef>
                <a:spcPts val="89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usage re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ports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87000"/>
              </a:lnSpc>
              <a:spcBef>
                <a:spcPts val="89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Overallocated resou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rce reports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1490" algn="l" rtl="0" eaLnBrk="0">
              <a:lnSpc>
                <a:spcPct val="76000"/>
              </a:lnSpc>
              <a:spcBef>
                <a:spcPts val="920"/>
              </a:spcBef>
              <a:tabLst>
                <a:tab pos="626110" algn="l"/>
              </a:tabLst>
            </a:pPr>
            <a:r>
              <a:rPr sz="2000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-1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To-do lists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49885" algn="l" rtl="0" eaLnBrk="0">
              <a:lnSpc>
                <a:spcPct val="97000"/>
              </a:lnSpc>
              <a:spcBef>
                <a:spcPts val="128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Read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Appendix</a:t>
            </a:r>
            <a:r>
              <a:rPr sz="2100" i="1" u="sng" kern="0" spc="-12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A</a:t>
            </a:r>
            <a:r>
              <a:rPr sz="2100" i="1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: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Brief</a:t>
            </a:r>
            <a:r>
              <a:rPr sz="2100" i="1" u="sng" kern="0" spc="1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Guide</a:t>
            </a:r>
            <a:r>
              <a:rPr sz="2100" i="1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to</a:t>
            </a:r>
            <a:r>
              <a:rPr sz="2100" i="1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Microsoft</a:t>
            </a:r>
            <a:r>
              <a:rPr sz="2100" i="1" u="sng" kern="0" spc="-10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Project</a:t>
            </a:r>
            <a:r>
              <a:rPr sz="2100" i="1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2100" i="1" u="sng" kern="0" spc="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Professional</a:t>
            </a:r>
            <a:r>
              <a:rPr sz="2100" i="1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2016</a:t>
            </a:r>
            <a:r>
              <a:rPr sz="2100" i="1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  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learning how to use some of</a:t>
            </a:r>
            <a:r>
              <a:rPr sz="2100" kern="0" spc="-1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these functions of</a:t>
            </a:r>
            <a:r>
              <a:rPr sz="2100" kern="0" spc="-2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Microso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ft</a:t>
            </a:r>
            <a:r>
              <a:rPr sz="2100" i="1" kern="0" spc="-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5760" indent="-352425" algn="l" rtl="0" eaLnBrk="0">
              <a:lnSpc>
                <a:spcPct val="97000"/>
              </a:lnSpc>
              <a:spcBef>
                <a:spcPts val="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resource management involves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much more than us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ing software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facilitate organizational pla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nning and assign resources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558" name="picture 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70" y="4173613"/>
            <a:ext cx="135255" cy="211073"/>
          </a:xfrm>
          <a:prstGeom prst="rect">
            <a:avLst/>
          </a:prstGeom>
        </p:spPr>
      </p:pic>
      <p:pic>
        <p:nvPicPr>
          <p:cNvPr id="560" name="picture 5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70" y="3792600"/>
            <a:ext cx="135255" cy="211073"/>
          </a:xfrm>
          <a:prstGeom prst="rect">
            <a:avLst/>
          </a:prstGeom>
        </p:spPr>
      </p:pic>
      <p:pic>
        <p:nvPicPr>
          <p:cNvPr id="562" name="picture 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70" y="3411600"/>
            <a:ext cx="135255" cy="211073"/>
          </a:xfrm>
          <a:prstGeom prst="rect">
            <a:avLst/>
          </a:prstGeom>
        </p:spPr>
      </p:pic>
      <p:pic>
        <p:nvPicPr>
          <p:cNvPr id="564" name="picture 5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70" y="3030601"/>
            <a:ext cx="135255" cy="211073"/>
          </a:xfrm>
          <a:prstGeom prst="rect">
            <a:avLst/>
          </a:prstGeom>
        </p:spPr>
      </p:pic>
      <p:pic>
        <p:nvPicPr>
          <p:cNvPr id="566" name="picture 5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70" y="2649613"/>
            <a:ext cx="135255" cy="211073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391045" y="172922"/>
            <a:ext cx="6486525" cy="989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indent="-508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Use</a:t>
            </a:r>
            <a:r>
              <a:rPr sz="3600" kern="0" spc="2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Software to Assist in Resource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70" name="path 57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2" name="path 57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74" name="textbox 574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34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ect 57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8" name="textbox 578"/>
          <p:cNvSpPr/>
          <p:nvPr/>
        </p:nvSpPr>
        <p:spPr>
          <a:xfrm>
            <a:off x="743809" y="1480573"/>
            <a:ext cx="8129905" cy="1283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Chapter 9 “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roject Resource Management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of Schwalbe (2018)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7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5125" indent="-353060" algn="l" rtl="0" eaLnBrk="0">
              <a:lnSpc>
                <a:spcPct val="122000"/>
              </a:lnSpc>
              <a:spcBef>
                <a:spcPts val="0"/>
              </a:spcBef>
            </a:pPr>
            <a:r>
              <a:rPr sz="18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Chapter 9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“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Resource Management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in Part</a:t>
            </a:r>
            <a:r>
              <a:rPr sz="2100" kern="0" spc="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1 of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PMBOK</a:t>
            </a:r>
            <a:r>
              <a:rPr sz="2100" i="1" kern="0" spc="-10" baseline="300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®</a:t>
            </a:r>
            <a:r>
              <a:rPr sz="13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Guide</a:t>
            </a:r>
            <a:r>
              <a:rPr sz="21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(2017)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580" name="textbox 580"/>
          <p:cNvSpPr/>
          <p:nvPr/>
        </p:nvSpPr>
        <p:spPr>
          <a:xfrm>
            <a:off x="405218" y="447230"/>
            <a:ext cx="4592320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Complementary Reading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82" name="path 582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4" name="path 584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86" name="textbox 586"/>
          <p:cNvSpPr/>
          <p:nvPr/>
        </p:nvSpPr>
        <p:spPr>
          <a:xfrm>
            <a:off x="9261915" y="7058950"/>
            <a:ext cx="17526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4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3817" y="2910839"/>
            <a:ext cx="8101583" cy="4251960"/>
          </a:xfrm>
          <a:prstGeom prst="rect">
            <a:avLst/>
          </a:prstGeom>
        </p:spPr>
      </p:pic>
      <p:sp>
        <p:nvSpPr>
          <p:cNvPr id="44" name="textbox 44"/>
          <p:cNvSpPr/>
          <p:nvPr/>
        </p:nvSpPr>
        <p:spPr>
          <a:xfrm>
            <a:off x="562281" y="1455935"/>
            <a:ext cx="8336915" cy="1371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7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Important to follow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work definition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assignment process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which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carried out during the</a:t>
            </a:r>
            <a:r>
              <a:rPr sz="21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proposal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startup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phases ofa project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6130" indent="-295910" algn="l" rtl="0" eaLnBrk="0">
              <a:lnSpc>
                <a:spcPct val="88000"/>
              </a:lnSpc>
              <a:spcBef>
                <a:spcPts val="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9-4 provides a framework for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defining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ning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 that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consists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four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steps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82" y="2283853"/>
            <a:ext cx="135255" cy="211073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501298" y="401952"/>
            <a:ext cx="6562090" cy="4673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Charts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</a:t>
            </a:r>
            <a:r>
              <a:rPr sz="3300" kern="0" spc="1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300" kern="0" spc="-1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3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50" name="path 5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2" name="path 5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54"/>
          <p:cNvSpPr/>
          <p:nvPr/>
        </p:nvSpPr>
        <p:spPr>
          <a:xfrm>
            <a:off x="9339639" y="7058950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5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 5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" name="textbox 58"/>
          <p:cNvSpPr/>
          <p:nvPr/>
        </p:nvSpPr>
        <p:spPr>
          <a:xfrm>
            <a:off x="562281" y="1455935"/>
            <a:ext cx="8469630" cy="4578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3695" indent="-34099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Once the work has been broken down into manage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able elements, the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assigns work to organizational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units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80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Often based on where the work fits in the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organization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3220" indent="-350520" algn="l" rtl="0" eaLnBrk="0">
              <a:lnSpc>
                <a:spcPct val="97000"/>
              </a:lnSpc>
              <a:spcBef>
                <a:spcPts val="13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 manager uses an </a:t>
            </a:r>
            <a:r>
              <a:rPr sz="2100" u="sng" kern="0" spc="4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organizational breakdown</a:t>
            </a:r>
            <a:r>
              <a:rPr sz="2100" u="sng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hlinkClick r:id="rId1">
                  <a:extLst>
                    <a:ext uri="{DAF060AB-1E55-43B9-8AAB-6FB025537F2F}">
                      <wpsdc:hlinkClr xmlns:wpsdc="http://www.wps.cn/officeDocument/2017/drawingmlCustomData" val="990033"/>
                      <wpsdc:folHlinkClr xmlns:wpsdc="http://www.wps.cn/officeDocument/2017/drawingmlCustomData" val="990033"/>
                      <wpsdc:hlinkUnderline xmlns:wpsdc="http://www.wps.cn/officeDocument/2017/drawingmlCustomData" val="0"/>
                    </a:ext>
                  </a:extLst>
                </a:hlinkClick>
              </a:rPr>
              <a:t> structure</a:t>
            </a:r>
            <a:r>
              <a:rPr sz="2100" kern="0" spc="30" dirty="0">
                <a:solidFill>
                  <a:srgbClr val="99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(OBS) to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conceptualiz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the process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6130" indent="-295910" algn="l" rtl="0" eaLnBrk="0">
              <a:lnSpc>
                <a:spcPct val="88000"/>
              </a:lnSpc>
              <a:spcBef>
                <a:spcPts val="17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specific type of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 chart showing which organizational units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are responsible for wh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ich work items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4860" indent="-294640" algn="l" rtl="0" eaLnBrk="0">
              <a:lnSpc>
                <a:spcPct val="92000"/>
              </a:lnSpc>
              <a:spcBef>
                <a:spcPts val="17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OBS can be based on a general organizational chart and 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hen broken down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into more detail, based on specific units in the company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or subcontracted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companies.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115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 developing an OBS, project managers ca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develop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responsibility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assignment matrix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8" y="4364113"/>
            <a:ext cx="135255" cy="211073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8" y="3602113"/>
            <a:ext cx="135255" cy="211073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52958" y="2321940"/>
            <a:ext cx="135255" cy="211073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396091" y="501177"/>
            <a:ext cx="6562090" cy="4673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Organizational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Charts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(3</a:t>
            </a:r>
            <a:r>
              <a:rPr sz="3300" kern="0" spc="1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300" kern="0" spc="-18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2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3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68" name="path 68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" name="path 70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textbox 72"/>
          <p:cNvSpPr/>
          <p:nvPr/>
        </p:nvSpPr>
        <p:spPr>
          <a:xfrm>
            <a:off x="9339078" y="7058950"/>
            <a:ext cx="98425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 74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77014" y="2622803"/>
            <a:ext cx="8666985" cy="4334255"/>
          </a:xfrm>
          <a:prstGeom prst="rect">
            <a:avLst/>
          </a:prstGeom>
        </p:spPr>
      </p:pic>
      <p:sp>
        <p:nvSpPr>
          <p:cNvPr id="78" name="rect 78"/>
          <p:cNvSpPr/>
          <p:nvPr/>
        </p:nvSpPr>
        <p:spPr>
          <a:xfrm>
            <a:off x="3748163" y="1785889"/>
            <a:ext cx="5271515" cy="309369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" name="textbox 80"/>
          <p:cNvSpPr/>
          <p:nvPr/>
        </p:nvSpPr>
        <p:spPr>
          <a:xfrm>
            <a:off x="524182" y="1455935"/>
            <a:ext cx="8579484" cy="1042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10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 assignment matrix (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maps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 work of the</a:t>
            </a:r>
            <a:r>
              <a:rPr sz="2100" i="1" kern="0" spc="-2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</a:t>
            </a:r>
            <a:r>
              <a:rPr sz="2100" i="1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described i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 the WBS, to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i="1" kern="0" spc="-22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 responsible</a:t>
            </a:r>
            <a:r>
              <a:rPr sz="2100" i="1" kern="0" spc="-3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100" i="1" kern="0" spc="-26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5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performing the work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 described in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OBS.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396531" y="447230"/>
            <a:ext cx="8157844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Assignment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Matrices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1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84" name="path 84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" name="path 86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textbox 88"/>
          <p:cNvSpPr/>
          <p:nvPr/>
        </p:nvSpPr>
        <p:spPr>
          <a:xfrm>
            <a:off x="9340339" y="7058950"/>
            <a:ext cx="97155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7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 90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" name="textbox 92"/>
          <p:cNvSpPr/>
          <p:nvPr/>
        </p:nvSpPr>
        <p:spPr>
          <a:xfrm>
            <a:off x="562281" y="1455935"/>
            <a:ext cx="8508365" cy="5006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3220" indent="-350520" algn="l" rtl="0" eaLnBrk="0">
              <a:lnSpc>
                <a:spcPct val="97000"/>
              </a:lnSpc>
            </a:pPr>
            <a:r>
              <a:rPr sz="1900" kern="0" spc="5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8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RAM</a:t>
            </a:r>
            <a:r>
              <a:rPr sz="2100" i="1" kern="0" spc="-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allocates work to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responsible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performing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organizations, teams,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 individuals, depending on the desired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level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detail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367665" indent="-354965" algn="l" rtl="0" eaLnBrk="0">
              <a:lnSpc>
                <a:spcPct val="97000"/>
              </a:lnSpc>
              <a:spcBef>
                <a:spcPts val="159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RACI charts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another type of</a:t>
            </a:r>
            <a:r>
              <a:rPr sz="2100" kern="0" spc="-2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RAM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 four key roles for projec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780"/>
              </a:spcBef>
            </a:pPr>
            <a:r>
              <a:rPr sz="15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i.        </a:t>
            </a:r>
            <a:r>
              <a:rPr sz="2000" b="1" i="1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esponsibility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does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</a:t>
            </a:r>
            <a:r>
              <a:rPr sz="15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 </a:t>
            </a:r>
            <a:r>
              <a:rPr sz="2000" b="1" i="1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ccountability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signs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off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has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authority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iii.      </a:t>
            </a:r>
            <a:r>
              <a:rPr sz="2000" b="1" i="1" u="sng" kern="0" spc="-38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onsultation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Who has information necessary to comple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te the task?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78155" algn="l" rtl="0" eaLnBrk="0">
              <a:lnSpc>
                <a:spcPct val="88000"/>
              </a:lnSpc>
              <a:spcBef>
                <a:spcPts val="1490"/>
              </a:spcBef>
            </a:pPr>
            <a:r>
              <a:rPr sz="15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</a:t>
            </a:r>
            <a:r>
              <a:rPr sz="1500" b="1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      </a:t>
            </a:r>
            <a:r>
              <a:rPr sz="2000" b="1" i="1" u="sng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</a:t>
            </a:r>
            <a:r>
              <a:rPr sz="2000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nformed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notified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status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results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?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9000"/>
              </a:lnSpc>
              <a:spcBef>
                <a:spcPts val="131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RACI charts list </a:t>
            </a:r>
            <a:r>
              <a:rPr sz="2100" i="1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tasks vertically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nd </a:t>
            </a:r>
            <a:r>
              <a:rPr sz="2100" i="1" kern="0" spc="3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individuals or groups horizontally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90220" algn="l" rtl="0" eaLnBrk="0">
              <a:lnSpc>
                <a:spcPct val="88000"/>
              </a:lnSpc>
              <a:spcBef>
                <a:spcPts val="17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 intersecting cell contains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or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85495" indent="-295275" algn="l" rtl="0" eaLnBrk="0">
              <a:lnSpc>
                <a:spcPct val="88000"/>
              </a:lnSpc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task may have multiple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”, or “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entries, but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ther</a:t>
            </a:r>
            <a:r>
              <a:rPr sz="2000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can be only one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“</a:t>
            </a:r>
            <a:r>
              <a:rPr sz="20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0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” entry per row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 clarify who is accountabl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 for each task.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2972" y="5918593"/>
            <a:ext cx="135255" cy="211074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52969" y="5461393"/>
            <a:ext cx="135255" cy="211073"/>
          </a:xfrm>
          <a:prstGeom prst="rect">
            <a:avLst/>
          </a:prstGeom>
        </p:spPr>
      </p:pic>
      <p:sp>
        <p:nvSpPr>
          <p:cNvPr id="98" name="textbox 98"/>
          <p:cNvSpPr/>
          <p:nvPr/>
        </p:nvSpPr>
        <p:spPr>
          <a:xfrm>
            <a:off x="471847" y="501608"/>
            <a:ext cx="7716519" cy="466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</a:t>
            </a:r>
            <a:r>
              <a:rPr sz="33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Assignment</a:t>
            </a:r>
            <a:r>
              <a:rPr sz="33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Matrices</a:t>
            </a:r>
            <a:r>
              <a:rPr sz="33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(2 </a:t>
            </a:r>
            <a:r>
              <a:rPr sz="33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300" kern="0" spc="-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300" kern="0" spc="24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3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100" name="path 10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2" name="path 10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textbox 104"/>
          <p:cNvSpPr/>
          <p:nvPr/>
        </p:nvSpPr>
        <p:spPr>
          <a:xfrm>
            <a:off x="9339498" y="7058950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 106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" name="textbox 108"/>
          <p:cNvSpPr/>
          <p:nvPr/>
        </p:nvSpPr>
        <p:spPr>
          <a:xfrm>
            <a:off x="486081" y="1379734"/>
            <a:ext cx="8649334" cy="25438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6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Table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9-2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sample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RACI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chart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83590" indent="-293370" algn="l" rtl="0" eaLnBrk="0">
              <a:lnSpc>
                <a:spcPct val="88000"/>
              </a:lnSpc>
              <a:spcBef>
                <a:spcPts val="148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In the bottom row, a </a:t>
            </a:r>
            <a:r>
              <a:rPr sz="2000" b="1" i="1" kern="0" spc="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mechanic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responsible for repairing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a car, but the </a:t>
            </a:r>
            <a:r>
              <a:rPr sz="2000" b="1" i="1" kern="0" spc="-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shop</a:t>
            </a:r>
            <a:r>
              <a:rPr sz="2000" b="1" i="1" kern="0" spc="1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owner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accountable for the repairs being m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ade properly.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778510" indent="-288290" algn="l" rtl="0" eaLnBrk="0">
              <a:lnSpc>
                <a:spcPct val="88000"/>
              </a:lnSpc>
              <a:spcBef>
                <a:spcPts val="1475"/>
              </a:spcBef>
              <a:tabLst>
                <a:tab pos="625475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car</a:t>
            </a:r>
            <a:r>
              <a:rPr sz="20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owner</a:t>
            </a:r>
            <a:r>
              <a:rPr sz="20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-2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parts</a:t>
            </a:r>
            <a:r>
              <a:rPr sz="20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supplier</a:t>
            </a:r>
            <a:r>
              <a:rPr sz="20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would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other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with various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roles for different work act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ivities.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7665" indent="-354965" algn="l" rtl="0" eaLnBrk="0">
              <a:lnSpc>
                <a:spcPct val="97000"/>
              </a:lnSpc>
              <a:tabLst>
                <a:tab pos="191135" algn="l"/>
              </a:tabLst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RACI charts show the roles different orga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nizational units or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specific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stakeholders have in getting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 work done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98782" y="3289815"/>
            <a:ext cx="178536" cy="278617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6769" y="2596273"/>
            <a:ext cx="135255" cy="211073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76770" y="1872373"/>
            <a:ext cx="135255" cy="211073"/>
          </a:xfrm>
          <a:prstGeom prst="rect">
            <a:avLst/>
          </a:prstGeom>
        </p:spPr>
      </p:pic>
      <p:graphicFrame>
        <p:nvGraphicFramePr>
          <p:cNvPr id="116" name="table 116"/>
          <p:cNvGraphicFramePr>
            <a:graphicFrameLocks noGrp="1"/>
          </p:cNvGraphicFramePr>
          <p:nvPr/>
        </p:nvGraphicFramePr>
        <p:xfrm>
          <a:off x="952351" y="4120121"/>
          <a:ext cx="7822565" cy="2389504"/>
        </p:xfrm>
        <a:graphic>
          <a:graphicData uri="http://schemas.openxmlformats.org/drawingml/2006/table">
            <a:tbl>
              <a:tblPr/>
              <a:tblGrid>
                <a:gridCol w="2251075"/>
                <a:gridCol w="1358264"/>
                <a:gridCol w="1358264"/>
                <a:gridCol w="1286510"/>
                <a:gridCol w="1568450"/>
              </a:tblGrid>
              <a:tr h="372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8161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Car</a:t>
                      </a:r>
                      <a:r>
                        <a:rPr sz="18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Owner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033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Shop Owner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9748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Mechanic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716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Parts Suppli</a:t>
                      </a: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4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684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Pay for</a:t>
                      </a:r>
                      <a:r>
                        <a:rPr sz="18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parts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and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06680" algn="l" rtl="0" eaLnBrk="0">
                        <a:lnSpc>
                          <a:spcPts val="2575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services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482600" algn="l" rtl="0" eaLnBrk="0">
                        <a:lnSpc>
                          <a:spcPct val="68000"/>
                        </a:lnSpc>
                      </a:pPr>
                      <a:r>
                        <a:rPr sz="1800" b="1" i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A, 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2992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6680" indent="952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Determine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parts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and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  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services</a:t>
                      </a:r>
                      <a:r>
                        <a:rPr sz="18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needed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2992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446405" algn="l" rtl="0" eaLnBrk="0">
                        <a:lnSpc>
                          <a:spcPct val="68000"/>
                        </a:lnSpc>
                      </a:pPr>
                      <a:r>
                        <a:rPr sz="1800" b="1" i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A, 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3279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0541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Supply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part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29920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94995" algn="l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83565" algn="l" rtl="0" eaLnBrk="0">
                        <a:lnSpc>
                          <a:spcPct val="68000"/>
                        </a:lnSpc>
                      </a:pPr>
                      <a:r>
                        <a:rPr sz="1800" b="1" i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A, 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DEF"/>
                    </a:solidFill>
                  </a:tcPr>
                </a:tc>
              </a:tr>
              <a:tr h="3721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6840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Install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part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s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-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0325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800" b="1" i="1" kern="0" spc="4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85470" algn="l" rtl="0" eaLnBrk="0">
                        <a:lnSpc>
                          <a:spcPct val="68000"/>
                        </a:lnSpc>
                      </a:pPr>
                      <a:r>
                        <a:rPr sz="1800" b="1" i="1" kern="0" spc="-2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R</a:t>
                      </a:r>
                      <a:endParaRPr sz="18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7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8"/>
          <p:cNvSpPr/>
          <p:nvPr/>
        </p:nvSpPr>
        <p:spPr>
          <a:xfrm>
            <a:off x="396531" y="447230"/>
            <a:ext cx="8157844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Responsibility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Assignment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Matrices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(3 </a:t>
            </a: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kern="0" spc="-1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kern="0" spc="2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3)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401572" y="1138425"/>
            <a:ext cx="8720329" cy="193550"/>
            <a:chOff x="0" y="0"/>
            <a:chExt cx="8720329" cy="193550"/>
          </a:xfrm>
        </p:grpSpPr>
        <p:sp>
          <p:nvSpPr>
            <p:cNvPr id="120" name="path 120"/>
            <p:cNvSpPr/>
            <p:nvPr/>
          </p:nvSpPr>
          <p:spPr>
            <a:xfrm>
              <a:off x="6799327" y="0"/>
              <a:ext cx="1920240" cy="193550"/>
            </a:xfrm>
            <a:custGeom>
              <a:avLst/>
              <a:gdLst/>
              <a:ahLst/>
              <a:cxnLst/>
              <a:rect l="0" t="0" r="0" b="0"/>
              <a:pathLst>
                <a:path w="3024" h="304">
                  <a:moveTo>
                    <a:pt x="0" y="304"/>
                  </a:moveTo>
                  <a:lnTo>
                    <a:pt x="3024" y="304"/>
                  </a:lnTo>
                  <a:lnTo>
                    <a:pt x="3024" y="0"/>
                  </a:lnTo>
                  <a:lnTo>
                    <a:pt x="0" y="0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B2B2B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" name="path 122"/>
            <p:cNvSpPr/>
            <p:nvPr/>
          </p:nvSpPr>
          <p:spPr>
            <a:xfrm>
              <a:off x="0" y="72012"/>
              <a:ext cx="8720329" cy="19050"/>
            </a:xfrm>
            <a:custGeom>
              <a:avLst/>
              <a:gdLst/>
              <a:ahLst/>
              <a:cxnLst/>
              <a:rect l="0" t="0" r="0" b="0"/>
              <a:pathLst>
                <a:path w="13732" h="30">
                  <a:moveTo>
                    <a:pt x="0" y="15"/>
                  </a:moveTo>
                  <a:lnTo>
                    <a:pt x="13732" y="15"/>
                  </a:lnTo>
                </a:path>
              </a:pathLst>
            </a:custGeom>
            <a:noFill/>
            <a:ln w="19050" cap="flat">
              <a:solidFill>
                <a:srgbClr val="330033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textbox 124"/>
          <p:cNvSpPr/>
          <p:nvPr/>
        </p:nvSpPr>
        <p:spPr>
          <a:xfrm>
            <a:off x="3362507" y="6654049"/>
            <a:ext cx="3002914" cy="2432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800" kern="0" spc="-1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Table 9-2 Sample</a:t>
            </a:r>
            <a:r>
              <a:rPr sz="1800" kern="0" spc="15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-1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RACI</a:t>
            </a:r>
            <a:r>
              <a:rPr sz="1800" kern="0" spc="8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1800" kern="0" spc="-1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ch</a:t>
            </a:r>
            <a:r>
              <a:rPr sz="1800" kern="0" spc="-20" dirty="0">
                <a:solidFill>
                  <a:srgbClr val="004978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hlinkClick r:id="rId4">
                  <a:extLst>
                    <a:ext uri="{DAF060AB-1E55-43B9-8AAB-6FB025537F2F}">
                      <wpsdc:hlinkClr xmlns:wpsdc="http://www.wps.cn/officeDocument/2017/drawingmlCustomData" val="004978"/>
                      <wpsdc:folHlinkClr xmlns:wpsdc="http://www.wps.cn/officeDocument/2017/drawingmlCustomData" val="004978"/>
                      <wpsdc:hlinkUnderline xmlns:wpsdc="http://www.wps.cn/officeDocument/2017/drawingmlCustomData" val="0"/>
                    </a:ext>
                  </a:extLst>
                </a:hlinkClick>
              </a:rPr>
              <a:t>art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9339639" y="7058950"/>
            <a:ext cx="97789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9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 128"/>
          <p:cNvSpPr/>
          <p:nvPr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" name="textbox 130"/>
          <p:cNvSpPr/>
          <p:nvPr/>
        </p:nvSpPr>
        <p:spPr>
          <a:xfrm>
            <a:off x="396531" y="172922"/>
            <a:ext cx="8738234" cy="5633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655" algn="l" rtl="0" eaLnBrk="0">
              <a:lnSpc>
                <a:spcPct val="88000"/>
              </a:lnSpc>
            </a:pPr>
            <a:r>
              <a:rPr sz="3600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Staffing Mana</a:t>
            </a:r>
            <a:r>
              <a:rPr sz="3600" kern="0" spc="-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gement Plans and Resource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88000"/>
              </a:lnSpc>
              <a:spcBef>
                <a:spcPts val="520"/>
              </a:spcBef>
              <a:tabLst>
                <a:tab pos="8724900" algn="l"/>
              </a:tabLst>
            </a:pP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Histograms</a:t>
            </a:r>
            <a:r>
              <a:rPr sz="3600" u="sng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(1</a:t>
            </a:r>
            <a:r>
              <a:rPr sz="3600" u="sng" kern="0" spc="15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3600" u="sng" kern="0" spc="-29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3600" u="sng" kern="0" spc="1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2)</a:t>
            </a:r>
            <a:r>
              <a:rPr sz="3600" u="sng" kern="0" spc="0" dirty="0">
                <a:solidFill>
                  <a:srgbClr val="330033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endParaRPr sz="36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5775" indent="-340995" algn="l" rtl="0" eaLnBrk="0">
              <a:lnSpc>
                <a:spcPct val="97000"/>
              </a:lnSpc>
              <a:spcBef>
                <a:spcPts val="1405"/>
              </a:spcBef>
            </a:pPr>
            <a:r>
              <a:rPr sz="1900" kern="0" spc="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3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Staffing</a:t>
            </a:r>
            <a:r>
              <a:rPr sz="2100" kern="0" spc="1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</a:t>
            </a:r>
            <a:r>
              <a:rPr sz="2100" kern="0" spc="1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plan</a:t>
            </a:r>
            <a:r>
              <a:rPr sz="2100" kern="0" spc="1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2100" i="1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S.M.P.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)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describes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when</a:t>
            </a:r>
            <a:r>
              <a:rPr sz="2100" i="1" kern="0" spc="15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1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i="1" kern="0" spc="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how</a:t>
            </a:r>
            <a:r>
              <a:rPr sz="2100" i="1" kern="0" spc="1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will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be added to the project team and taken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11860" indent="-288925" algn="l" rtl="0" eaLnBrk="0">
              <a:lnSpc>
                <a:spcPct val="92000"/>
              </a:lnSpc>
              <a:spcBef>
                <a:spcPts val="1785"/>
              </a:spcBef>
              <a:tabLst>
                <a:tab pos="75819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u="sng" kern="0" spc="-4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u="sng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For example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, the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S.M.P.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one-year IT project may describe the types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and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numbers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people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needed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to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work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the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project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each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month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It   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may also describe how these resources would be acquir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ed, trained,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11860" algn="l" rtl="0" eaLnBrk="0">
              <a:lnSpc>
                <a:spcPct val="88000"/>
              </a:lnSpc>
              <a:spcBef>
                <a:spcPts val="57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rewarded, and reassigned after the p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roject.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485775" indent="-340995" algn="l" rtl="0" eaLnBrk="0">
              <a:lnSpc>
                <a:spcPct val="97000"/>
              </a:lnSpc>
              <a:spcBef>
                <a:spcPts val="1300"/>
              </a:spcBef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49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Resource histogram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is a </a:t>
            </a:r>
            <a:r>
              <a:rPr sz="2100" kern="0" spc="40" dirty="0">
                <a:solidFill>
                  <a:srgbClr val="000099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column chart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showing the number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of</a:t>
            </a:r>
            <a:r>
              <a:rPr sz="2100" kern="0" spc="-19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human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or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physical resources assigned to a pro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ject over time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914400" indent="-291465" algn="l" rtl="0" eaLnBrk="0">
              <a:lnSpc>
                <a:spcPct val="88000"/>
              </a:lnSpc>
              <a:spcBef>
                <a:spcPts val="1785"/>
              </a:spcBef>
              <a:tabLst>
                <a:tab pos="758190" algn="l"/>
              </a:tabLst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	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Figure 9-6 provides an example of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 histogram that might be used for a </a:t>
            </a:r>
            <a:r>
              <a:rPr sz="2000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six-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0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month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IT proj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ect</a:t>
            </a:r>
            <a:endParaRPr sz="20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8315" indent="-343535" algn="l" rtl="0" eaLnBrk="0">
              <a:lnSpc>
                <a:spcPct val="97000"/>
              </a:lnSpc>
            </a:pPr>
            <a:r>
              <a:rPr sz="1900" kern="0" spc="4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900" kern="0" spc="-510" dirty="0">
                <a:solidFill>
                  <a:srgbClr val="B2B2B2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After determining the resource needs,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the next step in project resource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management is to </a:t>
            </a:r>
            <a:r>
              <a:rPr sz="2100" kern="0" spc="4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acquire res</a:t>
            </a:r>
            <a:r>
              <a:rPr sz="2100" kern="0" spc="30" dirty="0">
                <a:solidFill>
                  <a:srgbClr val="C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ources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.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19632" y="4440313"/>
            <a:ext cx="135255" cy="211073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9632" y="2245741"/>
            <a:ext cx="135255" cy="211073"/>
          </a:xfrm>
          <a:prstGeom prst="rect">
            <a:avLst/>
          </a:prstGeom>
        </p:spPr>
      </p:pic>
      <p:sp>
        <p:nvSpPr>
          <p:cNvPr id="136" name="rect 136"/>
          <p:cNvSpPr/>
          <p:nvPr/>
        </p:nvSpPr>
        <p:spPr>
          <a:xfrm>
            <a:off x="7200900" y="1138425"/>
            <a:ext cx="1920240" cy="193550"/>
          </a:xfrm>
          <a:prstGeom prst="rect">
            <a:avLst/>
          </a:prstGeom>
          <a:solidFill>
            <a:srgbClr val="B2B2B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" name="textbox 138"/>
          <p:cNvSpPr/>
          <p:nvPr/>
        </p:nvSpPr>
        <p:spPr>
          <a:xfrm>
            <a:off x="9271309" y="7058950"/>
            <a:ext cx="166370" cy="157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18847</Words>
  <Application>WPS 文字</Application>
  <PresentationFormat/>
  <Paragraphs>452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Arial</vt:lpstr>
      <vt:lpstr>Wingdings</vt:lpstr>
      <vt:lpstr>Times New Roman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宋体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 Project Resource Management (Part II) v2</dc:title>
  <dc:creator>Prof. Gong Xiting</dc:creator>
  <cp:lastModifiedBy>小戴</cp:lastModifiedBy>
  <cp:revision>1</cp:revision>
  <dcterms:created xsi:type="dcterms:W3CDTF">2026-01-02T07:53:08Z</dcterms:created>
  <dcterms:modified xsi:type="dcterms:W3CDTF">2026-01-02T07:53:08Z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2025-08-31T21:14:54Z</vt:filetime>
  </property>
  <property fmtid="{D5CDD505-2E9C-101B-9397-08002B2CF9AE}" pid="4" name="ICV">
    <vt:lpwstr>E490225F33168EC164795769BD28ECF2_42</vt:lpwstr>
  </property>
  <property fmtid="{D5CDD505-2E9C-101B-9397-08002B2CF9AE}" pid="5" name="KSOProductBuildVer">
    <vt:lpwstr>2052-12.1.24031.24031</vt:lpwstr>
  </property>
</Properties>
</file>